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7.xml" ContentType="application/vnd.openxmlformats-officedocument.presentationml.tags+xml"/>
  <Override PartName="/ppt/notesSlides/notesSlide20.xml" ContentType="application/vnd.openxmlformats-officedocument.presentationml.notesSlide+xml"/>
  <Override PartName="/ppt/tags/tag8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9.xml" ContentType="application/vnd.openxmlformats-officedocument.presentationml.tags+xml"/>
  <Override PartName="/ppt/notesSlides/notesSlide23.xml" ContentType="application/vnd.openxmlformats-officedocument.presentationml.notesSlide+xml"/>
  <Override PartName="/ppt/tags/tag10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39"/>
  </p:notesMasterIdLst>
  <p:sldIdLst>
    <p:sldId id="495" r:id="rId2"/>
    <p:sldId id="466" r:id="rId3"/>
    <p:sldId id="468" r:id="rId4"/>
    <p:sldId id="365" r:id="rId5"/>
    <p:sldId id="472" r:id="rId6"/>
    <p:sldId id="467" r:id="rId7"/>
    <p:sldId id="471" r:id="rId8"/>
    <p:sldId id="473" r:id="rId9"/>
    <p:sldId id="474" r:id="rId10"/>
    <p:sldId id="475" r:id="rId11"/>
    <p:sldId id="278" r:id="rId12"/>
    <p:sldId id="421" r:id="rId13"/>
    <p:sldId id="427" r:id="rId14"/>
    <p:sldId id="1392" r:id="rId15"/>
    <p:sldId id="1393" r:id="rId16"/>
    <p:sldId id="480" r:id="rId17"/>
    <p:sldId id="478" r:id="rId18"/>
    <p:sldId id="482" r:id="rId19"/>
    <p:sldId id="479" r:id="rId20"/>
    <p:sldId id="1394" r:id="rId21"/>
    <p:sldId id="397" r:id="rId22"/>
    <p:sldId id="364" r:id="rId23"/>
    <p:sldId id="395" r:id="rId24"/>
    <p:sldId id="338" r:id="rId25"/>
    <p:sldId id="490" r:id="rId26"/>
    <p:sldId id="484" r:id="rId27"/>
    <p:sldId id="320" r:id="rId28"/>
    <p:sldId id="492" r:id="rId29"/>
    <p:sldId id="279" r:id="rId30"/>
    <p:sldId id="313" r:id="rId31"/>
    <p:sldId id="424" r:id="rId32"/>
    <p:sldId id="1396" r:id="rId33"/>
    <p:sldId id="425" r:id="rId34"/>
    <p:sldId id="426" r:id="rId35"/>
    <p:sldId id="488" r:id="rId36"/>
    <p:sldId id="494" r:id="rId37"/>
    <p:sldId id="1391" r:id="rId3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0F969"/>
    <a:srgbClr val="FFB124"/>
    <a:srgbClr val="990014"/>
    <a:srgbClr val="F031E3"/>
    <a:srgbClr val="5E05E1"/>
    <a:srgbClr val="9E1435"/>
    <a:srgbClr val="C72D03"/>
    <a:srgbClr val="990000"/>
    <a:srgbClr val="6805F9"/>
    <a:srgbClr val="9D1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 autoAdjust="0"/>
    <p:restoredTop sz="94155" autoAdjust="0"/>
  </p:normalViewPr>
  <p:slideViewPr>
    <p:cSldViewPr snapToGrid="0" snapToObjects="1" showGuides="1">
      <p:cViewPr varScale="1">
        <p:scale>
          <a:sx n="152" d="100"/>
          <a:sy n="152" d="100"/>
        </p:scale>
        <p:origin x="192" y="408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png>
</file>

<file path=ppt/media/image21.tiff>
</file>

<file path=ppt/media/image22.png>
</file>

<file path=ppt/media/image22.tiff>
</file>

<file path=ppt/media/image23.pn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0.tiff>
</file>

<file path=ppt/media/image31.tiff>
</file>

<file path=ppt/media/image32.tiff>
</file>

<file path=ppt/media/image33.tiff>
</file>

<file path=ppt/media/image34.png>
</file>

<file path=ppt/media/image35.tiff>
</file>

<file path=ppt/media/image36.png>
</file>

<file path=ppt/media/image37.png>
</file>

<file path=ppt/media/image38.png>
</file>

<file path=ppt/media/image4.jpeg>
</file>

<file path=ppt/media/image4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5/30/23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78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K-means is a method that has been around for decades.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1200" b="0" dirty="0">
              <a:solidFill>
                <a:srgbClr val="660066"/>
              </a:solidFill>
              <a:latin typeface="Arial" panose="020B0604020202020204" pitchFamily="34" charset="0"/>
            </a:endParaRP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Step 0 is the initialization step. Pick k, the number of groups, and assign observations to that many groups.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Step 1 is compute the centroid, the average value for each variables in the cluster.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Step 2 is to re-assign the observations to the nearest centroid.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Nearest is defined by Euclidean Distance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1200" b="0" dirty="0">
              <a:solidFill>
                <a:srgbClr val="660066"/>
              </a:solidFill>
              <a:latin typeface="Arial" panose="020B0604020202020204" pitchFamily="34" charset="0"/>
            </a:endParaRP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Best means it has the lowest within-cluster sum of squares (Euclidean distance).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1200" b="0" dirty="0">
              <a:solidFill>
                <a:srgbClr val="660066"/>
              </a:solidFill>
              <a:latin typeface="Arial" panose="020B0604020202020204" pitchFamily="34" charset="0"/>
            </a:endParaRP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b="0" dirty="0">
                <a:solidFill>
                  <a:srgbClr val="660066"/>
                </a:solidFill>
                <a:latin typeface="Arial" panose="020B0604020202020204" pitchFamily="34" charset="0"/>
              </a:rPr>
              <a:t>SOLUTION in low-dimensional setting: </a:t>
            </a:r>
            <a:r>
              <a:rPr lang="en-US" altLang="en-US" sz="1200" dirty="0">
                <a:latin typeface="Arial" panose="020B0604020202020204" pitchFamily="34" charset="0"/>
              </a:rPr>
              <a:t>Splitting methods for convex clustering. </a:t>
            </a: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(Chi EC and Lange K</a:t>
            </a:r>
            <a:r>
              <a:rPr lang="en-US" altLang="en-US" sz="1200" i="1" dirty="0">
                <a:latin typeface="Arial" panose="020B0604020202020204" pitchFamily="34" charset="0"/>
              </a:rPr>
              <a:t>.  Journal Comp Graph Stat 2015</a:t>
            </a:r>
            <a:r>
              <a:rPr lang="en-US" altLang="en-US" sz="1200" dirty="0">
                <a:latin typeface="Arial" panose="020B0604020202020204" pitchFamily="34" charset="0"/>
              </a:rPr>
              <a:t>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E70AC-F6EF-E14F-BD34-2D25429ECB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103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Partitioning methods require that we pick the number of clusters. There are many approaches. Here are two.</a:t>
            </a:r>
          </a:p>
          <a:p>
            <a:r>
              <a:rPr lang="en-US" dirty="0"/>
              <a:t>The one on the left is calculating a criterion, here, Average silhouette width</a:t>
            </a:r>
          </a:p>
          <a:p>
            <a:r>
              <a:rPr lang="en-US" dirty="0"/>
              <a:t>The method on the right assesses evidence against a specific null hypothesis, higher is better, and the method they recommend for selecting k would pick 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E70AC-F6EF-E14F-BD34-2D25429ECB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9916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>
            <a:extLst>
              <a:ext uri="{FF2B5EF4-FFF2-40B4-BE49-F238E27FC236}">
                <a16:creationId xmlns:a16="http://schemas.microsoft.com/office/drawing/2014/main" id="{8F8CC138-B397-6542-9A72-A348AAEF0FD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6" name="Notes Placeholder 2">
            <a:extLst>
              <a:ext uri="{FF2B5EF4-FFF2-40B4-BE49-F238E27FC236}">
                <a16:creationId xmlns:a16="http://schemas.microsoft.com/office/drawing/2014/main" id="{0E103689-9050-424B-BD16-AEB54051F32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b(</a:t>
            </a:r>
            <a:r>
              <a:rPr lang="en-US" altLang="en-US" dirty="0" err="1">
                <a:ea typeface="ＭＳ Ｐゴシック" panose="020B0600070205080204" pitchFamily="34" charset="-128"/>
              </a:rPr>
              <a:t>i</a:t>
            </a:r>
            <a:r>
              <a:rPr lang="en-US" altLang="en-US" dirty="0">
                <a:ea typeface="ＭＳ Ｐゴシック" panose="020B0600070205080204" pitchFamily="34" charset="-128"/>
              </a:rPr>
              <a:t>) is average </a:t>
            </a:r>
            <a:r>
              <a:rPr lang="en-US" altLang="en-US" dirty="0" err="1">
                <a:ea typeface="ＭＳ Ｐゴシック" panose="020B0600070205080204" pitchFamily="34" charset="-128"/>
              </a:rPr>
              <a:t>dissimiliarity</a:t>
            </a:r>
            <a:r>
              <a:rPr lang="en-US" altLang="en-US" dirty="0">
                <a:ea typeface="ＭＳ Ｐゴシック" panose="020B0600070205080204" pitchFamily="34" charset="-128"/>
              </a:rPr>
              <a:t> of object </a:t>
            </a:r>
            <a:r>
              <a:rPr lang="en-US" altLang="en-US" dirty="0" err="1">
                <a:ea typeface="ＭＳ Ｐゴシック" panose="020B0600070205080204" pitchFamily="34" charset="-128"/>
              </a:rPr>
              <a:t>i</a:t>
            </a:r>
            <a:r>
              <a:rPr lang="en-US" altLang="en-US" dirty="0">
                <a:ea typeface="ＭＳ Ｐゴシック" panose="020B0600070205080204" pitchFamily="34" charset="-128"/>
              </a:rPr>
              <a:t> (in cluster A) to the ‘nearest’ cluster that it is not in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S(</a:t>
            </a:r>
            <a:r>
              <a:rPr lang="en-US" altLang="en-US" dirty="0" err="1">
                <a:ea typeface="ＭＳ Ｐゴシック" panose="020B0600070205080204" pitchFamily="34" charset="-128"/>
              </a:rPr>
              <a:t>i</a:t>
            </a:r>
            <a:r>
              <a:rPr lang="en-US" altLang="en-US" dirty="0">
                <a:ea typeface="ＭＳ Ｐゴシック" panose="020B0600070205080204" pitchFamily="34" charset="-128"/>
              </a:rPr>
              <a:t>) measures how well matched an object is to the elements from its own cluster compared to how well matched if it were moved to the next closest cluster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000" dirty="0">
                <a:ea typeface="ＭＳ Ｐゴシック" panose="020B0600070205080204" pitchFamily="34" charset="-128"/>
              </a:rPr>
              <a:t>s(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i</a:t>
            </a:r>
            <a:r>
              <a:rPr lang="en-US" altLang="en-US" sz="2000" dirty="0">
                <a:ea typeface="ＭＳ Ｐゴシック" panose="020B0600070205080204" pitchFamily="34" charset="-128"/>
              </a:rPr>
              <a:t>) lies between -1 and 1.</a:t>
            </a:r>
          </a:p>
          <a:p>
            <a:pPr lvl="1">
              <a:defRPr/>
            </a:pPr>
            <a:r>
              <a:rPr lang="en-US" sz="1800" dirty="0"/>
              <a:t>s(</a:t>
            </a:r>
            <a:r>
              <a:rPr lang="en-US" sz="1800" dirty="0" err="1"/>
              <a:t>i</a:t>
            </a:r>
            <a:r>
              <a:rPr lang="en-US" sz="1800" dirty="0"/>
              <a:t>) </a:t>
            </a:r>
            <a:r>
              <a:rPr lang="en-US" sz="1800" dirty="0">
                <a:sym typeface="Symbol"/>
              </a:rPr>
              <a:t></a:t>
            </a:r>
            <a:r>
              <a:rPr lang="en-US" sz="1800" dirty="0"/>
              <a:t>1 then object is well classified</a:t>
            </a:r>
          </a:p>
          <a:p>
            <a:pPr lvl="1">
              <a:defRPr/>
            </a:pPr>
            <a:r>
              <a:rPr lang="en-US" sz="1800" dirty="0"/>
              <a:t>s(</a:t>
            </a:r>
            <a:r>
              <a:rPr lang="en-US" sz="1800" dirty="0" err="1"/>
              <a:t>i</a:t>
            </a:r>
            <a:r>
              <a:rPr lang="en-US" sz="1800" dirty="0"/>
              <a:t>) </a:t>
            </a:r>
            <a:r>
              <a:rPr lang="en-US" sz="1800" dirty="0">
                <a:sym typeface="Symbol"/>
              </a:rPr>
              <a:t></a:t>
            </a:r>
            <a:r>
              <a:rPr lang="en-US" sz="1800" dirty="0"/>
              <a:t> 0 lies between 2 clusters</a:t>
            </a:r>
          </a:p>
          <a:p>
            <a:pPr lvl="1">
              <a:defRPr/>
            </a:pPr>
            <a:r>
              <a:rPr lang="en-US" sz="1800" dirty="0"/>
              <a:t>s(</a:t>
            </a:r>
            <a:r>
              <a:rPr lang="en-US" sz="1800" dirty="0" err="1"/>
              <a:t>i</a:t>
            </a:r>
            <a:r>
              <a:rPr lang="en-US" sz="1800" dirty="0"/>
              <a:t>) </a:t>
            </a:r>
            <a:r>
              <a:rPr lang="en-US" sz="1800" dirty="0">
                <a:sym typeface="Symbol"/>
              </a:rPr>
              <a:t></a:t>
            </a:r>
            <a:r>
              <a:rPr lang="en-US" sz="1800" dirty="0"/>
              <a:t> -1 the object is poorly classified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41987" name="Slide Number Placeholder 3">
            <a:extLst>
              <a:ext uri="{FF2B5EF4-FFF2-40B4-BE49-F238E27FC236}">
                <a16:creationId xmlns:a16="http://schemas.microsoft.com/office/drawing/2014/main" id="{78FA2F6A-2312-554D-8E05-51EC8F3AC0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501ADD2-9DDF-0849-ADCC-4419BE6126C9}" type="slidenum">
              <a:rPr lang="en-US" altLang="en-US">
                <a:latin typeface="Calibri" panose="020F0502020204030204" pitchFamily="34" charset="0"/>
              </a:rPr>
              <a:pPr/>
              <a:t>23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369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>
            <a:extLst>
              <a:ext uri="{FF2B5EF4-FFF2-40B4-BE49-F238E27FC236}">
                <a16:creationId xmlns:a16="http://schemas.microsoft.com/office/drawing/2014/main" id="{8295E4FA-AE08-724C-935E-DDBAA23717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>
            <a:extLst>
              <a:ext uri="{FF2B5EF4-FFF2-40B4-BE49-F238E27FC236}">
                <a16:creationId xmlns:a16="http://schemas.microsoft.com/office/drawing/2014/main" id="{9BC90958-CF27-3E47-BE47-337DAFECD3A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Going back to our Prostate cancer cell line data we have been analyzing.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We can plot the data in a lower-dimensional space, on the left I’ve plotted the data in the first 2 PCs, and color the samples by cluster.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Or display the data in a heatmap, and cluster the sample columns by the result of the k-means clustering.  This data is interesting. 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Only 3 clusters appear for the columns because their result does not optimize the WSS criterion, Instead it performs an analysis of repeated results to identify “consensus clusters”.  </a:t>
            </a:r>
          </a:p>
        </p:txBody>
      </p:sp>
      <p:sp>
        <p:nvSpPr>
          <p:cNvPr id="74755" name="Slide Number Placeholder 3">
            <a:extLst>
              <a:ext uri="{FF2B5EF4-FFF2-40B4-BE49-F238E27FC236}">
                <a16:creationId xmlns:a16="http://schemas.microsoft.com/office/drawing/2014/main" id="{A51070C2-AE2F-0B47-9038-9BEA8CF9F2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397246-749D-184F-919D-796B37429B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6268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>
            <a:extLst>
              <a:ext uri="{FF2B5EF4-FFF2-40B4-BE49-F238E27FC236}">
                <a16:creationId xmlns:a16="http://schemas.microsoft.com/office/drawing/2014/main" id="{8295E4FA-AE08-724C-935E-DDBAA23717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>
            <a:extLst>
              <a:ext uri="{FF2B5EF4-FFF2-40B4-BE49-F238E27FC236}">
                <a16:creationId xmlns:a16="http://schemas.microsoft.com/office/drawing/2014/main" id="{9BC90958-CF27-3E47-BE47-337DAFECD3A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74755" name="Slide Number Placeholder 3">
            <a:extLst>
              <a:ext uri="{FF2B5EF4-FFF2-40B4-BE49-F238E27FC236}">
                <a16:creationId xmlns:a16="http://schemas.microsoft.com/office/drawing/2014/main" id="{A51070C2-AE2F-0B47-9038-9BEA8CF9F2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397246-749D-184F-919D-796B37429B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12382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NOT a final analysis.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5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They describe three different approaches for integrating the data, concatenation-based, transformation-based and model-based.</a:t>
            </a:r>
          </a:p>
          <a:p>
            <a:r>
              <a:rPr lang="en-US" dirty="0"/>
              <a:t>For each of these models the Blue, orange and purple boxes denote different data types.</a:t>
            </a:r>
          </a:p>
          <a:p>
            <a:endParaRPr lang="en-US" dirty="0"/>
          </a:p>
          <a:p>
            <a:r>
              <a:rPr lang="en-US" dirty="0"/>
              <a:t>For Concatenation-based, they just concatenate all variables from the different platforms to predict phenotype. All features are treated similarly, and the problem is very high-dimensional.</a:t>
            </a:r>
          </a:p>
          <a:p>
            <a:endParaRPr lang="en-US" dirty="0"/>
          </a:p>
          <a:p>
            <a:r>
              <a:rPr lang="en-US" dirty="0"/>
              <a:t>In the transformation-based approach,</a:t>
            </a:r>
            <a:r>
              <a:rPr lang="en-US" baseline="0" dirty="0"/>
              <a:t> might use perform dimension reduction for individual data types before combining across data types.</a:t>
            </a:r>
          </a:p>
          <a:p>
            <a:r>
              <a:rPr lang="en-US" baseline="0" dirty="0"/>
              <a:t>Model-based builds models from single data types before building a model from models.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938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94791-7046-7844-8536-4F076DDA1BE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95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 is an example using the Helix data. A researcher collects 2 sets of variables.</a:t>
            </a:r>
          </a:p>
          <a:p>
            <a:r>
              <a:rPr lang="en-US" baseline="0" dirty="0"/>
              <a:t>Set 1 is exposome</a:t>
            </a:r>
          </a:p>
          <a:p>
            <a:r>
              <a:rPr lang="en-US" baseline="0" dirty="0"/>
              <a:t>Set 2 is Proteome</a:t>
            </a:r>
            <a:endParaRPr lang="en-US" dirty="0"/>
          </a:p>
          <a:p>
            <a:r>
              <a:rPr lang="en-US" dirty="0"/>
              <a:t>Then the question is how are these 2 sets of variables related?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29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describe the key steps for performing these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4F528-A2FF-43B2-9D68-4E000AA1870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60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goal of canonical correlation analysis (CCA) is to Find linear combinations of our sets of variables (X,Y) that are maximally correlated</a:t>
            </a:r>
          </a:p>
          <a:p>
            <a:endParaRPr lang="en-US" sz="1200" dirty="0"/>
          </a:p>
          <a:p>
            <a:r>
              <a:rPr lang="en-US" sz="1200" dirty="0" err="1"/>
              <a:t>X</a:t>
            </a:r>
            <a:r>
              <a:rPr lang="en-US" sz="1200" baseline="-25000" dirty="0" err="1"/>
              <a:t>p</a:t>
            </a:r>
            <a:r>
              <a:rPr lang="en-US" sz="1200" dirty="0"/>
              <a:t> and </a:t>
            </a:r>
            <a:r>
              <a:rPr lang="en-US" sz="1200" dirty="0" err="1"/>
              <a:t>Y</a:t>
            </a:r>
            <a:r>
              <a:rPr lang="en-US" sz="1200" baseline="-25000" dirty="0" err="1"/>
              <a:t>q</a:t>
            </a:r>
            <a:r>
              <a:rPr lang="en-US" sz="1200" dirty="0"/>
              <a:t> represent 2 sets of measurements on the same n samples.</a:t>
            </a:r>
            <a:endParaRPr lang="en-US" dirty="0"/>
          </a:p>
          <a:p>
            <a:endParaRPr lang="en-US" baseline="0" dirty="0"/>
          </a:p>
          <a:p>
            <a:r>
              <a:rPr lang="en-US" baseline="0" dirty="0"/>
              <a:t>CCA assumes multivariate normality for X, Y.</a:t>
            </a:r>
          </a:p>
          <a:p>
            <a:r>
              <a:rPr lang="en-US" baseline="0" dirty="0"/>
              <a:t>And is not recommended for small n, since n is the number of points in our correlation plot.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295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1200" b="0" dirty="0"/>
              <a:t>The analysis looks like this:</a:t>
            </a:r>
          </a:p>
          <a:p>
            <a:pPr>
              <a:buNone/>
            </a:pPr>
            <a:endParaRPr lang="en-US" sz="1200" b="0" dirty="0"/>
          </a:p>
          <a:p>
            <a:pPr>
              <a:buNone/>
            </a:pPr>
            <a:r>
              <a:rPr lang="en-US" sz="1200" b="0" dirty="0"/>
              <a:t>Step 1 is to standardize the variables in each data set, having column mean 0 and variance 1.</a:t>
            </a:r>
          </a:p>
          <a:p>
            <a:pPr>
              <a:buNone/>
            </a:pPr>
            <a:r>
              <a:rPr lang="en-US" sz="1200" b="0" dirty="0"/>
              <a:t>Then we want to solve weight vectors, </a:t>
            </a:r>
            <a:r>
              <a:rPr lang="en-US" sz="1200" b="1" dirty="0"/>
              <a:t>a</a:t>
            </a:r>
            <a:r>
              <a:rPr lang="en-US" sz="1200" dirty="0"/>
              <a:t>, </a:t>
            </a:r>
            <a:r>
              <a:rPr lang="en-US" sz="1200" b="1" dirty="0"/>
              <a:t>b</a:t>
            </a:r>
            <a:r>
              <a:rPr lang="en-US" sz="1200" dirty="0"/>
              <a:t>  are px1 and qx1 weight vectors</a:t>
            </a:r>
          </a:p>
          <a:p>
            <a:pPr>
              <a:buNone/>
            </a:pPr>
            <a:r>
              <a:rPr lang="en-US" sz="1200" dirty="0"/>
              <a:t>That give us the maximum correlation between </a:t>
            </a:r>
            <a:r>
              <a:rPr lang="en-US" sz="1200" dirty="0" err="1"/>
              <a:t>Xa</a:t>
            </a:r>
            <a:r>
              <a:rPr lang="en-US" sz="1200" dirty="0"/>
              <a:t> and </a:t>
            </a:r>
            <a:r>
              <a:rPr lang="en-US" sz="1200" dirty="0" err="1"/>
              <a:t>Zb</a:t>
            </a:r>
            <a:r>
              <a:rPr lang="en-US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</a:t>
            </a:r>
            <a:r>
              <a:rPr lang="en-US" baseline="0" dirty="0"/>
              <a:t> is index for</a:t>
            </a:r>
            <a:r>
              <a:rPr lang="en-US" dirty="0"/>
              <a:t> canonical</a:t>
            </a:r>
            <a:r>
              <a:rPr lang="en-US" baseline="0" dirty="0"/>
              <a:t> variable</a:t>
            </a:r>
            <a:endParaRPr lang="en-US" sz="1200" dirty="0"/>
          </a:p>
          <a:p>
            <a:pPr>
              <a:buNone/>
            </a:pPr>
            <a:r>
              <a:rPr lang="en-US" sz="1200" b="1" dirty="0"/>
              <a:t>     </a:t>
            </a:r>
          </a:p>
          <a:p>
            <a:pPr>
              <a:buNone/>
            </a:pPr>
            <a:r>
              <a:rPr lang="en-US" sz="1200" b="1" dirty="0" err="1"/>
              <a:t>Xa</a:t>
            </a:r>
            <a:r>
              <a:rPr lang="en-US" sz="1200" dirty="0"/>
              <a:t>, </a:t>
            </a:r>
            <a:r>
              <a:rPr lang="en-US" sz="1200" b="1" dirty="0" err="1"/>
              <a:t>Zb</a:t>
            </a:r>
            <a:r>
              <a:rPr lang="en-US" sz="1200" dirty="0"/>
              <a:t>  are linear combinations of variables in </a:t>
            </a:r>
            <a:r>
              <a:rPr lang="en-US" sz="1200" b="1" dirty="0"/>
              <a:t>X</a:t>
            </a:r>
            <a:r>
              <a:rPr lang="en-US" sz="1200" dirty="0"/>
              <a:t> &amp; </a:t>
            </a:r>
            <a:r>
              <a:rPr lang="en-US" sz="1200" b="1" dirty="0"/>
              <a:t>Z</a:t>
            </a:r>
          </a:p>
          <a:p>
            <a:pPr>
              <a:buNone/>
            </a:pPr>
            <a:r>
              <a:rPr lang="en-US" sz="1200" b="0" dirty="0"/>
              <a:t>We are reducing the dimension of the X matrix and Z matrix to H canonical variables.</a:t>
            </a:r>
          </a:p>
          <a:p>
            <a:pPr>
              <a:buNone/>
            </a:pPr>
            <a:r>
              <a:rPr lang="en-US" sz="1200" b="0" dirty="0"/>
              <a:t>Similar to PCA, these columns which are a linear combination of the original variables, are independent.</a:t>
            </a:r>
          </a:p>
          <a:p>
            <a:pPr>
              <a:buNone/>
            </a:pPr>
            <a:endParaRPr lang="en-US" sz="1200" b="0" dirty="0"/>
          </a:p>
          <a:p>
            <a:pPr>
              <a:buNone/>
            </a:pPr>
            <a:r>
              <a:rPr lang="en-US" sz="1200" b="0" dirty="0"/>
              <a:t>These canonical variables are selected to have maximum correlation between the 1</a:t>
            </a:r>
            <a:r>
              <a:rPr lang="en-US" sz="1200" b="0" baseline="30000" dirty="0"/>
              <a:t>st</a:t>
            </a:r>
            <a:r>
              <a:rPr lang="en-US" sz="1200" b="0" dirty="0"/>
              <a:t> variables in each set, </a:t>
            </a:r>
          </a:p>
          <a:p>
            <a:pPr>
              <a:buNone/>
            </a:pPr>
            <a:r>
              <a:rPr lang="en-US" sz="1200" b="0" dirty="0"/>
              <a:t>The correlations for the H canonical variables are ordered by decreasing correlations. The correlation between the second canonical variables will be second largest, so on down the </a:t>
            </a:r>
            <a:r>
              <a:rPr lang="en-US" sz="1200" b="0" dirty="0" err="1"/>
              <a:t>orderlargest</a:t>
            </a:r>
            <a:r>
              <a:rPr lang="en-US" sz="1200" b="0" dirty="0"/>
              <a:t> correlation to smallest. </a:t>
            </a:r>
          </a:p>
          <a:p>
            <a:endParaRPr lang="en-US" baseline="0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Similar to PCA, find sequence of uncorrelated linear combination of </a:t>
            </a:r>
            <a:r>
              <a:rPr lang="en-US" dirty="0" err="1"/>
              <a:t>Xa</a:t>
            </a:r>
            <a:r>
              <a:rPr lang="en-US" dirty="0"/>
              <a:t> and the </a:t>
            </a:r>
          </a:p>
          <a:p>
            <a:r>
              <a:rPr lang="en-US" dirty="0"/>
              <a:t>same for </a:t>
            </a:r>
            <a:r>
              <a:rPr lang="en-US" dirty="0" err="1"/>
              <a:t>Yb</a:t>
            </a:r>
            <a:r>
              <a:rPr lang="en-US" dirty="0"/>
              <a:t> such that the correlations, Cor(</a:t>
            </a:r>
            <a:r>
              <a:rPr lang="en-US" dirty="0" err="1"/>
              <a:t>Xa</a:t>
            </a:r>
            <a:r>
              <a:rPr lang="en-US" dirty="0"/>
              <a:t>, </a:t>
            </a:r>
            <a:r>
              <a:rPr lang="en-US" dirty="0" err="1"/>
              <a:t>Yb</a:t>
            </a:r>
            <a:r>
              <a:rPr lang="en-US" dirty="0"/>
              <a:t>) are successively maximized.</a:t>
            </a:r>
          </a:p>
          <a:p>
            <a:pPr>
              <a:buNone/>
            </a:pPr>
            <a:endParaRPr lang="en-US" sz="1200" b="0" dirty="0"/>
          </a:p>
          <a:p>
            <a:pPr>
              <a:buNone/>
            </a:pPr>
            <a:endParaRPr lang="en-US" sz="1200" b="0" dirty="0"/>
          </a:p>
          <a:p>
            <a:pPr>
              <a:buNone/>
            </a:pPr>
            <a:endParaRPr lang="en-US" sz="1200" b="0" dirty="0"/>
          </a:p>
          <a:p>
            <a:r>
              <a:rPr lang="en-US" dirty="0"/>
              <a:t>When we have large N, there is theory that will allow us to test the number of significant canonical variables. The larger coefficients in a and b matrices will indicate the sets of variables that are jointly related. how are they related? They explain the variability in the data 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9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 scores </a:t>
            </a:r>
            <a:r>
              <a:rPr lang="en-US" dirty="0"/>
              <a:t>returned by the analysis will just be the </a:t>
            </a:r>
            <a:r>
              <a:rPr lang="en-US"/>
              <a:t>sum (or average</a:t>
            </a:r>
            <a:r>
              <a:rPr lang="en-US" dirty="0"/>
              <a:t>) of the </a:t>
            </a:r>
            <a:r>
              <a:rPr lang="en-US"/>
              <a:t>linear combinations </a:t>
            </a:r>
            <a:r>
              <a:rPr lang="en-US" dirty="0"/>
              <a:t>from each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2256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200" b="0" dirty="0"/>
              <a:t>We have the same goal as before, of finding sets of canonical variables that are maximally correlated these are linear combinations of high-dimensional X,Z matrices.</a:t>
            </a:r>
          </a:p>
          <a:p>
            <a:pPr>
              <a:buNone/>
            </a:pPr>
            <a:endParaRPr lang="en-US" sz="1200" b="1" u="sng" dirty="0">
              <a:solidFill>
                <a:srgbClr val="0070C0"/>
              </a:solidFill>
            </a:endParaRPr>
          </a:p>
          <a:p>
            <a:pPr>
              <a:buNone/>
            </a:pPr>
            <a:r>
              <a:rPr lang="en-US" sz="1200" b="0" u="none" dirty="0">
                <a:solidFill>
                  <a:srgbClr val="0070C0"/>
                </a:solidFill>
              </a:rPr>
              <a:t>Step 1., like before, is to standardize the columns of X and Z</a:t>
            </a:r>
          </a:p>
          <a:p>
            <a:pPr>
              <a:buNone/>
            </a:pPr>
            <a:r>
              <a:rPr lang="en-US" sz="1200" b="0" u="none" dirty="0">
                <a:solidFill>
                  <a:srgbClr val="0070C0"/>
                </a:solidFill>
              </a:rPr>
              <a:t>Step 2. is to maximize the correlations between </a:t>
            </a:r>
            <a:r>
              <a:rPr lang="en-US" sz="1200" b="0" u="none" dirty="0" err="1">
                <a:solidFill>
                  <a:srgbClr val="0070C0"/>
                </a:solidFill>
              </a:rPr>
              <a:t>Xa</a:t>
            </a:r>
            <a:r>
              <a:rPr lang="en-US" sz="1200" b="0" u="none" dirty="0">
                <a:solidFill>
                  <a:srgbClr val="0070C0"/>
                </a:solidFill>
              </a:rPr>
              <a:t> and </a:t>
            </a:r>
            <a:r>
              <a:rPr lang="en-US" sz="1200" b="0" u="none" dirty="0" err="1">
                <a:solidFill>
                  <a:srgbClr val="0070C0"/>
                </a:solidFill>
              </a:rPr>
              <a:t>Zb</a:t>
            </a:r>
            <a:endParaRPr lang="en-US" sz="1200" b="0" u="none" dirty="0">
              <a:solidFill>
                <a:srgbClr val="0070C0"/>
              </a:solidFill>
            </a:endParaRPr>
          </a:p>
          <a:p>
            <a:pPr>
              <a:buNone/>
            </a:pPr>
            <a:r>
              <a:rPr lang="en-US" sz="1200" b="0" u="none" dirty="0">
                <a:solidFill>
                  <a:srgbClr val="0070C0"/>
                </a:solidFill>
              </a:rPr>
              <a:t>Subject to the following </a:t>
            </a:r>
            <a:r>
              <a:rPr lang="en-US" sz="1200" b="0" u="none" dirty="0" err="1">
                <a:solidFill>
                  <a:srgbClr val="0070C0"/>
                </a:solidFill>
              </a:rPr>
              <a:t>constraints.l</a:t>
            </a:r>
            <a:endParaRPr lang="en-US" sz="1200" b="0" u="none" dirty="0">
              <a:solidFill>
                <a:srgbClr val="0070C0"/>
              </a:solidFill>
            </a:endParaRPr>
          </a:p>
          <a:p>
            <a:pPr>
              <a:buNone/>
            </a:pPr>
            <a:endParaRPr lang="en-US" sz="1200" b="1" u="sng" dirty="0">
              <a:solidFill>
                <a:srgbClr val="0070C0"/>
              </a:solidFill>
            </a:endParaRPr>
          </a:p>
          <a:p>
            <a:pPr>
              <a:buNone/>
            </a:pPr>
            <a:r>
              <a:rPr lang="en-US" sz="1200" b="1" u="sng" dirty="0">
                <a:solidFill>
                  <a:srgbClr val="0070C0"/>
                </a:solidFill>
              </a:rPr>
              <a:t>In high dimensions</a:t>
            </a:r>
            <a:r>
              <a:rPr lang="en-US" sz="1200" dirty="0"/>
              <a:t>, </a:t>
            </a:r>
          </a:p>
          <a:p>
            <a:pPr>
              <a:buNone/>
            </a:pPr>
            <a:r>
              <a:rPr lang="en-US" sz="1200" dirty="0"/>
              <a:t>	1. put constraints on the weight vectors </a:t>
            </a:r>
            <a:r>
              <a:rPr lang="en-US" sz="1200" b="1" dirty="0"/>
              <a:t>a</a:t>
            </a:r>
            <a:r>
              <a:rPr lang="en-US" sz="1200" dirty="0"/>
              <a:t>, </a:t>
            </a:r>
            <a:r>
              <a:rPr lang="en-US" sz="1200" b="1" dirty="0"/>
              <a:t>b</a:t>
            </a:r>
          </a:p>
          <a:p>
            <a:pPr>
              <a:buNone/>
            </a:pPr>
            <a:r>
              <a:rPr lang="en-US" sz="1200" b="1" dirty="0"/>
              <a:t>	</a:t>
            </a:r>
            <a:r>
              <a:rPr lang="en-US" sz="1200" dirty="0"/>
              <a:t>2. constrain variance matrices </a:t>
            </a:r>
            <a:r>
              <a:rPr lang="en-US" sz="1200" b="1" dirty="0"/>
              <a:t>X</a:t>
            </a:r>
            <a:r>
              <a:rPr lang="en-US" sz="1200" b="1" baseline="30000" dirty="0"/>
              <a:t>T</a:t>
            </a:r>
            <a:r>
              <a:rPr lang="en-US" sz="1200" b="1" dirty="0"/>
              <a:t>X</a:t>
            </a:r>
            <a:r>
              <a:rPr lang="en-US" sz="1200" dirty="0"/>
              <a:t>, </a:t>
            </a:r>
            <a:r>
              <a:rPr lang="en-US" sz="1200" b="1" dirty="0"/>
              <a:t>Z</a:t>
            </a:r>
            <a:r>
              <a:rPr lang="en-US" sz="1200" b="1" baseline="30000" dirty="0"/>
              <a:t>T</a:t>
            </a:r>
            <a:r>
              <a:rPr lang="en-US" sz="1200" b="1" baseline="0" dirty="0"/>
              <a:t>Z</a:t>
            </a:r>
            <a:r>
              <a:rPr lang="en-US" sz="1200" b="1" dirty="0"/>
              <a:t> </a:t>
            </a:r>
            <a:r>
              <a:rPr lang="en-US" sz="1200" dirty="0"/>
              <a:t>to be identity </a:t>
            </a:r>
            <a:endParaRPr lang="en-US" sz="1200" b="1" dirty="0"/>
          </a:p>
          <a:p>
            <a:pPr>
              <a:buNone/>
            </a:pPr>
            <a:r>
              <a:rPr lang="en-US" sz="1200" b="0" dirty="0"/>
              <a:t>3. Penalties P1(a), P2(b), constrain the coefficients, a, b.</a:t>
            </a:r>
          </a:p>
          <a:p>
            <a:pPr>
              <a:buNone/>
            </a:pPr>
            <a:r>
              <a:rPr lang="en-US" sz="1200" b="1" dirty="0"/>
              <a:t>	</a:t>
            </a:r>
          </a:p>
          <a:p>
            <a:pPr>
              <a:buNone/>
            </a:pPr>
            <a:r>
              <a:rPr lang="en-US" sz="1200" b="0" dirty="0"/>
              <a:t>I will describe two common penalties next.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772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200" b="0" dirty="0"/>
              <a:t>Penalties for vectors a, b, constrain the coefficients. </a:t>
            </a:r>
          </a:p>
          <a:p>
            <a:pPr>
              <a:buNone/>
            </a:pPr>
            <a:r>
              <a:rPr lang="en-US" sz="1200" b="0" dirty="0"/>
              <a:t>A common penalty is Lasso.</a:t>
            </a:r>
          </a:p>
          <a:p>
            <a:pPr>
              <a:buNone/>
            </a:pPr>
            <a:r>
              <a:rPr lang="en-US" sz="1200" b="0" dirty="0"/>
              <a:t>This penalty enforces sparsity, many coefficients are shrunk to 0 (feature selection)</a:t>
            </a:r>
          </a:p>
          <a:p>
            <a:pPr>
              <a:buNone/>
            </a:pPr>
            <a:r>
              <a:rPr lang="en-US" sz="1200" b="0" dirty="0"/>
              <a:t>	</a:t>
            </a:r>
          </a:p>
          <a:p>
            <a:pPr>
              <a:buNone/>
            </a:pPr>
            <a:r>
              <a:rPr lang="en-US" sz="1200" b="0" dirty="0"/>
              <a:t>There is a variant of Lasso used when the data have a natural </a:t>
            </a:r>
            <a:r>
              <a:rPr lang="en-US" sz="1200" dirty="0"/>
              <a:t>ordering and smoothness is expected</a:t>
            </a:r>
          </a:p>
          <a:p>
            <a:pPr>
              <a:buNone/>
            </a:pPr>
            <a:r>
              <a:rPr lang="en-US" sz="1200" dirty="0"/>
              <a:t>It is called the Fused Lasso.  The first term, is the L1 constraint, and does variable selection. </a:t>
            </a:r>
          </a:p>
          <a:p>
            <a:pPr>
              <a:buNone/>
            </a:pPr>
            <a:r>
              <a:rPr lang="en-US" sz="1200" dirty="0"/>
              <a:t>The second term shrinks neighboring coefficients to be similar. Neighboring coefficients are similar, that imposes smoothness. Copy number alterations along chromosomes occur over regions, making the copy number in a region smooth.</a:t>
            </a:r>
          </a:p>
          <a:p>
            <a:pPr>
              <a:buNone/>
            </a:pPr>
            <a:r>
              <a:rPr lang="en-US" sz="1200" dirty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358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48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Critical for high-dimensional data, and it includes the data QC.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09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>
            <a:extLst>
              <a:ext uri="{FF2B5EF4-FFF2-40B4-BE49-F238E27FC236}">
                <a16:creationId xmlns:a16="http://schemas.microsoft.com/office/drawing/2014/main" id="{8198E249-B192-0942-86D4-E38A01DA925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Notes Placeholder 2">
            <a:extLst>
              <a:ext uri="{FF2B5EF4-FFF2-40B4-BE49-F238E27FC236}">
                <a16:creationId xmlns:a16="http://schemas.microsoft.com/office/drawing/2014/main" id="{39D4F125-8408-974F-8557-B448D868AC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The data I will show come from a lab that studies how </a:t>
            </a:r>
            <a:r>
              <a:rPr lang="en-US" altLang="en-US" b="1" dirty="0">
                <a:ea typeface="ＭＳ Ｐゴシック" panose="020B0600070205080204" pitchFamily="34" charset="-128"/>
              </a:rPr>
              <a:t>hormones</a:t>
            </a:r>
            <a:r>
              <a:rPr lang="en-US" altLang="en-US" dirty="0">
                <a:ea typeface="ＭＳ Ｐゴシック" panose="020B0600070205080204" pitchFamily="34" charset="-128"/>
              </a:rPr>
              <a:t> regulate </a:t>
            </a:r>
            <a:r>
              <a:rPr lang="en-US" altLang="en-US" b="1" dirty="0">
                <a:ea typeface="ＭＳ Ｐゴシック" panose="020B0600070205080204" pitchFamily="34" charset="-128"/>
              </a:rPr>
              <a:t>gene</a:t>
            </a:r>
            <a:r>
              <a:rPr lang="en-US" altLang="en-US" dirty="0">
                <a:ea typeface="ＭＳ Ｐゴシック" panose="020B0600070205080204" pitchFamily="34" charset="-128"/>
              </a:rPr>
              <a:t> expression.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This picture shows the complex activity at a gene’s transcription start site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ea typeface="ＭＳ Ｐゴシック" panose="020B0600070205080204" pitchFamily="34" charset="-128"/>
              </a:rPr>
              <a:t>The </a:t>
            </a:r>
            <a:r>
              <a:rPr lang="en-US" altLang="en-US" sz="1200" b="1" dirty="0">
                <a:ea typeface="ＭＳ Ｐゴシック" panose="020B0600070205080204" pitchFamily="34" charset="-128"/>
              </a:rPr>
              <a:t>ovals </a:t>
            </a:r>
            <a:r>
              <a:rPr lang="en-US" altLang="en-US" sz="1200" dirty="0">
                <a:ea typeface="ＭＳ Ｐゴシック" panose="020B0600070205080204" pitchFamily="34" charset="-128"/>
              </a:rPr>
              <a:t>in this picture represent </a:t>
            </a:r>
            <a:r>
              <a:rPr lang="en-US" altLang="en-US" sz="1200" b="1" dirty="0">
                <a:ea typeface="ＭＳ Ｐゴシック" panose="020B0600070205080204" pitchFamily="34" charset="-128"/>
              </a:rPr>
              <a:t>proteins</a:t>
            </a:r>
            <a:r>
              <a:rPr lang="en-US" altLang="en-US" sz="1200" dirty="0">
                <a:ea typeface="ＭＳ Ｐゴシック" panose="020B0600070205080204" pitchFamily="34" charset="-128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1200" dirty="0"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ea typeface="ＭＳ Ｐゴシック" panose="020B0600070205080204" pitchFamily="34" charset="-128"/>
              </a:rPr>
              <a:t>One way to study the regulation is to remove a protein and measure the change in gene expression.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The data we’ll study came from knock-down experiments performed in prostate cancer cell line growing in culture,  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sz="1200" dirty="0">
                <a:ea typeface="ＭＳ Ｐゴシック" panose="020B0600070205080204" pitchFamily="34" charset="-128"/>
              </a:rPr>
              <a:t>On the right the table shows the 3x2 factorial design:</a:t>
            </a:r>
          </a:p>
          <a:p>
            <a:r>
              <a:rPr lang="en-US" altLang="en-US" sz="1200" dirty="0">
                <a:ea typeface="ＭＳ Ｐゴシック" panose="020B0600070205080204" pitchFamily="34" charset="-128"/>
              </a:rPr>
              <a:t>We have 3 treatments; control reaction, and p300 and CBP knockdowns.</a:t>
            </a:r>
          </a:p>
          <a:p>
            <a:r>
              <a:rPr lang="en-US" altLang="en-US" sz="1200" dirty="0">
                <a:ea typeface="ＭＳ Ｐゴシック" panose="020B0600070205080204" pitchFamily="34" charset="-128"/>
              </a:rPr>
              <a:t>These cells are treated with DHT and measured at time 0 and16 </a:t>
            </a:r>
            <a:r>
              <a:rPr lang="en-US" altLang="en-US" sz="1200" dirty="0" err="1">
                <a:ea typeface="ＭＳ Ｐゴシック" panose="020B0600070205080204" pitchFamily="34" charset="-128"/>
              </a:rPr>
              <a:t>hrs</a:t>
            </a:r>
            <a:r>
              <a:rPr lang="en-US" altLang="en-US" sz="1200" dirty="0">
                <a:ea typeface="ＭＳ Ｐゴシック" panose="020B0600070205080204" pitchFamily="34" charset="-128"/>
              </a:rPr>
              <a:t> later.</a:t>
            </a:r>
          </a:p>
          <a:p>
            <a:r>
              <a:rPr lang="en-US" altLang="en-US" sz="1200" dirty="0">
                <a:ea typeface="ＭＳ Ｐゴシック" panose="020B0600070205080204" pitchFamily="34" charset="-128"/>
              </a:rPr>
              <a:t>The experiment was replicated 4 times.</a:t>
            </a:r>
          </a:p>
          <a:p>
            <a:endParaRPr lang="en-US" altLang="en-US" sz="1200" dirty="0"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1" dirty="0">
                <a:ea typeface="ＭＳ Ｐゴシック" panose="020B0600070205080204" pitchFamily="34" charset="-128"/>
              </a:rPr>
              <a:t>Which genes regulated by androgen require the proteins p300 over CBP for their regulation?</a:t>
            </a:r>
            <a:endParaRPr lang="en-US" altLang="en-US" sz="1200" dirty="0">
              <a:ea typeface="ＭＳ Ｐゴシック" panose="020B0600070205080204" pitchFamily="34" charset="-128"/>
            </a:endParaRPr>
          </a:p>
          <a:p>
            <a:pPr marL="514350" indent="-514350" eaLnBrk="1" hangingPunct="1">
              <a:lnSpc>
                <a:spcPct val="80000"/>
              </a:lnSpc>
              <a:buNone/>
            </a:pPr>
            <a:endParaRPr lang="en-US" altLang="en-US" sz="1200" dirty="0"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ea typeface="ＭＳ Ｐゴシック" panose="020B0600070205080204" pitchFamily="34" charset="-128"/>
              </a:rPr>
              <a:t>24 Illumina HumanHT-12 V4.0  arrays, GEO accession: GSE31873 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4 replicates of each treatment group: Non-specific control knockdown,  CBP knockdown, p300 knockdown,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Cells measured immediately after giving androgen and 16 hours later.</a:t>
            </a:r>
          </a:p>
        </p:txBody>
      </p:sp>
      <p:sp>
        <p:nvSpPr>
          <p:cNvPr id="30723" name="Slide Number Placeholder 3">
            <a:extLst>
              <a:ext uri="{FF2B5EF4-FFF2-40B4-BE49-F238E27FC236}">
                <a16:creationId xmlns:a16="http://schemas.microsoft.com/office/drawing/2014/main" id="{547735EC-785A-F74C-9021-3D08754319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8802C26-536F-F941-9EAB-71E8562F997B}" type="slidenum">
              <a:rPr lang="en-US" altLang="en-US" smtClean="0">
                <a:latin typeface="Calibri" panose="020F0502020204030204" pitchFamily="34" charset="0"/>
              </a:rPr>
              <a:pPr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677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step with any analysis is data cleaning, and we need to learn how to identify outliers in high-dimensional setting.</a:t>
            </a:r>
          </a:p>
          <a:p>
            <a:r>
              <a:rPr lang="en-US" dirty="0"/>
              <a:t>I want to move on to the methods you’d rather hear discussed, but I did want to emphasize the importance of identifying/removing problematic data.</a:t>
            </a:r>
          </a:p>
          <a:p>
            <a:endParaRPr lang="en-US" dirty="0"/>
          </a:p>
          <a:p>
            <a:r>
              <a:rPr lang="en-US" dirty="0"/>
              <a:t>We can use color to visualize the dissimilarities between samples. I am happy to answer questions about this during discussion. Dissimilarity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26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Correlations can be </a:t>
            </a:r>
            <a:r>
              <a:rPr lang="en-US" altLang="en-US" dirty="0" err="1">
                <a:ea typeface="ＭＳ Ｐゴシック" panose="020B0600070205080204" pitchFamily="34" charset="-128"/>
              </a:rPr>
              <a:t>pearson</a:t>
            </a:r>
            <a:r>
              <a:rPr lang="en-US" altLang="en-US" dirty="0">
                <a:ea typeface="ＭＳ Ｐゴシック" panose="020B0600070205080204" pitchFamily="34" charset="-128"/>
              </a:rPr>
              <a:t>, Spearman, Kendall’s tau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09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>
            <a:extLst>
              <a:ext uri="{FF2B5EF4-FFF2-40B4-BE49-F238E27FC236}">
                <a16:creationId xmlns:a16="http://schemas.microsoft.com/office/drawing/2014/main" id="{D1CD3FD9-8E2F-B34C-8875-A9BB301E45DF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Calibri" panose="020F0502020204030204" pitchFamily="34" charset="0"/>
              </a:rPr>
              <a:t>04/17/13</a:t>
            </a:r>
          </a:p>
        </p:txBody>
      </p:sp>
      <p:sp>
        <p:nvSpPr>
          <p:cNvPr id="25603" name="Rectangle 7">
            <a:extLst>
              <a:ext uri="{FF2B5EF4-FFF2-40B4-BE49-F238E27FC236}">
                <a16:creationId xmlns:a16="http://schemas.microsoft.com/office/drawing/2014/main" id="{A0D88C9A-5BD1-9847-BB16-A17A9568FA7D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0D795A4-51B2-3D49-BCE0-1CAF9C2EDC0D}" type="slidenum">
              <a:rPr lang="en-US" altLang="en-US">
                <a:latin typeface="Calibri" panose="020F050202020403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25604" name="Text Box 1">
            <a:extLst>
              <a:ext uri="{FF2B5EF4-FFF2-40B4-BE49-F238E27FC236}">
                <a16:creationId xmlns:a16="http://schemas.microsoft.com/office/drawing/2014/main" id="{CCAE5DFE-150A-8E4D-8872-DE4A5AAA068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solidFill>
            <a:srgbClr val="FFFFFF"/>
          </a:solidFill>
          <a:ln/>
        </p:spPr>
      </p:sp>
      <p:sp>
        <p:nvSpPr>
          <p:cNvPr id="25605" name="Text Box 2">
            <a:extLst>
              <a:ext uri="{FF2B5EF4-FFF2-40B4-BE49-F238E27FC236}">
                <a16:creationId xmlns:a16="http://schemas.microsoft.com/office/drawing/2014/main" id="{DCB499D1-BC41-594D-A246-A0F38BD260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1200" dirty="0"/>
              <a:t>Let’s see what this would look like for 2 genes measured on our 24 sample arrays.</a:t>
            </a:r>
          </a:p>
          <a:p>
            <a:endParaRPr lang="en-US" altLang="en-US" dirty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Principal components can be obtained from a singular value decomposition of the centered data matrix (X)</a:t>
            </a:r>
          </a:p>
          <a:p>
            <a:endParaRPr lang="en-US" altLang="en-US" dirty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7022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sz="1200" dirty="0"/>
          </a:p>
          <a:p>
            <a:pPr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1200" dirty="0"/>
              <a:t>The loadings are the </a:t>
            </a:r>
            <a:r>
              <a:rPr lang="en-US" altLang="en-US" sz="1200"/>
              <a:t>Eigen vectors.</a:t>
            </a:r>
            <a:endParaRPr lang="en-US" altLang="en-US" sz="1200" dirty="0"/>
          </a:p>
          <a:p>
            <a:pPr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1200" dirty="0"/>
              <a:t>The rotation is determined by the eigenvectors, </a:t>
            </a:r>
            <a:r>
              <a:rPr lang="en-US" altLang="en-US" sz="1200" dirty="0" err="1"/>
              <a:t>u</a:t>
            </a:r>
            <a:r>
              <a:rPr lang="en-US" altLang="en-US" sz="1200" baseline="-25000" dirty="0" err="1"/>
              <a:t>i</a:t>
            </a:r>
            <a:r>
              <a:rPr lang="en-US" altLang="en-US" sz="1200" dirty="0"/>
              <a:t>, of the covariance matrix, </a:t>
            </a:r>
            <a:r>
              <a:rPr lang="en-US" altLang="en-US" sz="1200" dirty="0">
                <a:latin typeface="Symbol" pitchFamily="2" charset="2"/>
              </a:rPr>
              <a:t></a:t>
            </a:r>
            <a:r>
              <a:rPr lang="en-US" altLang="en-US" sz="1200" baseline="-25000" dirty="0"/>
              <a:t>2x2</a:t>
            </a:r>
            <a:r>
              <a:rPr lang="en-US" altLang="en-US" sz="1200" dirty="0"/>
              <a:t>.</a:t>
            </a:r>
          </a:p>
          <a:p>
            <a:pPr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1200" dirty="0"/>
              <a:t>PCs are uncorrelated (</a:t>
            </a:r>
            <a:r>
              <a:rPr lang="en-US" altLang="en-US" sz="1200" dirty="0" err="1"/>
              <a:t>PC</a:t>
            </a:r>
            <a:r>
              <a:rPr lang="en-US" altLang="en-US" sz="1200" baseline="-25000" dirty="0" err="1"/>
              <a:t>i</a:t>
            </a:r>
            <a:r>
              <a:rPr lang="en-US" altLang="en-US" sz="1200" dirty="0"/>
              <a:t>= </a:t>
            </a:r>
            <a:r>
              <a:rPr lang="en-US" altLang="en-US" sz="1200" dirty="0" err="1"/>
              <a:t>X</a:t>
            </a:r>
            <a:r>
              <a:rPr lang="en-US" altLang="en-US" sz="1200" baseline="30000" dirty="0" err="1"/>
              <a:t>T</a:t>
            </a:r>
            <a:r>
              <a:rPr lang="en-US" altLang="en-US" sz="1200" dirty="0" err="1"/>
              <a:t>v</a:t>
            </a:r>
            <a:r>
              <a:rPr lang="en-US" altLang="en-US" sz="1200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6FD50-9D24-324D-8440-6BB227DFABE5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23052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6FD50-9D24-324D-8440-6BB227DFABE5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556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05D709-EF13-42F1-D7C9-5DA38EC79A38}"/>
              </a:ext>
            </a:extLst>
          </p:cNvPr>
          <p:cNvSpPr txBox="1"/>
          <p:nvPr userDrawn="1"/>
        </p:nvSpPr>
        <p:spPr>
          <a:xfrm>
            <a:off x="8805903" y="2074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FA9E42-AEB1-BF47-9740-B31489F5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CD2A6-EE33-C74F-A256-1B9BE8558D66}" type="datetimeFigureOut">
              <a:rPr lang="en-US" smtClean="0"/>
              <a:t>5/30/23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BDD84-16D3-2541-8C73-525FB4F1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CA6E7-B283-A047-8C64-D139FCA49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13C59-CB9D-A143-9211-E6C0C85E75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273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6CD4-237B-1840-A29F-9A9A70000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A26AF-2FA2-E549-9053-E6F177CA3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E3CEAA-D264-1C46-989E-4AA84C697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4313DE-A320-8142-860E-9CFC778EF0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86C2BA-3C8D-0C49-8A82-3CB296D8AB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04F92A-9ADF-454A-8110-36AC1D1B1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CD2A6-EE33-C74F-A256-1B9BE8558D66}" type="datetimeFigureOut">
              <a:rPr lang="en-US" smtClean="0"/>
              <a:t>5/30/23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B16EC4-8381-6641-BB4C-432B8F84D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DF4341-E953-8344-998E-E752B79C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13C59-CB9D-A143-9211-E6C0C85E7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9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DCC50A2-E7B8-AC42-AC77-F34BAEBD2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F35D2-9DD9-474A-A857-1D22EE5DA38C}" type="datetime1">
              <a:rPr lang="en-US" altLang="en-US"/>
              <a:pPr>
                <a:defRPr/>
              </a:pPr>
              <a:t>5/30/23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00EAA2F-4E62-E043-92D8-C3522EC0A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2.  Study Design and Cluster Analysis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95E71B-1AD4-D84A-9731-2E544A73C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89A8C6-9F53-ED4E-A0BB-7A5DA8039D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163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FFAE-907E-D948-9740-D36452369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901E0-EE59-0D41-AD39-105B2BA4D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5FBF1-6690-CF40-8F72-E3278148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AD1BE-5587-6C4B-8900-F8665D3E3130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0ECEB-22F1-654A-BFE2-FC224DFC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DC62-2BBA-F74E-93B9-3EDFE5A14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01DDC-86F6-3648-866B-85036D65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40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7B93AE9-AA3D-F34D-8271-5571995E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9F5D8B-38D0-3A48-8EAD-2531295D3B4A}" type="datetime1">
              <a:rPr lang="en-US" altLang="en-US"/>
              <a:pPr>
                <a:defRPr/>
              </a:pPr>
              <a:t>5/30/23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9AB28B1-7D8A-B84C-90F3-A903D836E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2.  Study Design and Cluster Analysis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77A35D-E88A-B947-A73D-C7B20E50D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89440F-3A5B-C247-9DB3-F4B193D713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0164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44FC035-0845-3A47-B559-422E342BC033}"/>
              </a:ext>
            </a:extLst>
          </p:cNvPr>
          <p:cNvSpPr txBox="1">
            <a:spLocks/>
          </p:cNvSpPr>
          <p:nvPr userDrawn="1"/>
        </p:nvSpPr>
        <p:spPr>
          <a:xfrm>
            <a:off x="-1941" y="4639938"/>
            <a:ext cx="9153676" cy="518313"/>
          </a:xfrm>
          <a:prstGeom prst="rect">
            <a:avLst/>
          </a:prstGeom>
          <a:solidFill>
            <a:srgbClr val="9E1435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945" y="4636265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June 7-9, 2023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FD830E-7697-D8F8-564C-CFB0AEF2C3B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961622" y="4652290"/>
            <a:ext cx="1057591" cy="48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Clustering</a:t>
            </a:r>
          </a:p>
        </p:txBody>
      </p:sp>
      <p:pic>
        <p:nvPicPr>
          <p:cNvPr id="4" name="Picture 8" descr="Kimberly Siegmund">
            <a:extLst>
              <a:ext uri="{FF2B5EF4-FFF2-40B4-BE49-F238E27FC236}">
                <a16:creationId xmlns:a16="http://schemas.microsoft.com/office/drawing/2014/main" id="{56411787-F7CF-D84E-BFE9-A7393A19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81" y="2986971"/>
            <a:ext cx="1202073" cy="12001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C1371D-F8CB-3447-AA2A-336F4E6AF600}"/>
              </a:ext>
            </a:extLst>
          </p:cNvPr>
          <p:cNvSpPr/>
          <p:nvPr/>
        </p:nvSpPr>
        <p:spPr>
          <a:xfrm>
            <a:off x="6560059" y="4037063"/>
            <a:ext cx="1971502" cy="564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1600" dirty="0">
                <a:latin typeface="Calibri Light"/>
                <a:cs typeface="Calibri Light"/>
              </a:rPr>
              <a:t>Qiran Jia</a:t>
            </a:r>
          </a:p>
          <a:p>
            <a:pPr algn="ctr">
              <a:spcBef>
                <a:spcPts val="200"/>
              </a:spcBef>
            </a:pPr>
            <a:r>
              <a:rPr lang="en-US" sz="1300" dirty="0">
                <a:solidFill>
                  <a:srgbClr val="4BACC6"/>
                </a:solidFill>
                <a:latin typeface="Calibri Light"/>
                <a:cs typeface="Calibri Light"/>
              </a:rPr>
              <a:t>Workshop Guide, USC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6EB8D5-707C-4342-B802-67FF2037375C}"/>
              </a:ext>
            </a:extLst>
          </p:cNvPr>
          <p:cNvSpPr/>
          <p:nvPr/>
        </p:nvSpPr>
        <p:spPr>
          <a:xfrm>
            <a:off x="996449" y="4073626"/>
            <a:ext cx="1774845" cy="564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1600" dirty="0">
                <a:latin typeface="Calibri Light"/>
                <a:cs typeface="Calibri Light"/>
              </a:rPr>
              <a:t>Kimberly </a:t>
            </a:r>
            <a:r>
              <a:rPr lang="en-US" sz="1600" dirty="0" err="1">
                <a:latin typeface="Calibri Light"/>
                <a:cs typeface="Calibri Light"/>
              </a:rPr>
              <a:t>Siegmund</a:t>
            </a:r>
            <a:endParaRPr lang="en-US" sz="1600" dirty="0">
              <a:solidFill>
                <a:srgbClr val="4BACC6"/>
              </a:solidFill>
              <a:latin typeface="Calibri Light"/>
              <a:cs typeface="Calibri Light"/>
            </a:endParaRPr>
          </a:p>
          <a:p>
            <a:pPr algn="ctr">
              <a:spcBef>
                <a:spcPts val="200"/>
              </a:spcBef>
            </a:pPr>
            <a:r>
              <a:rPr lang="en-US" sz="1300" dirty="0">
                <a:solidFill>
                  <a:srgbClr val="4BACC6"/>
                </a:solidFill>
                <a:latin typeface="Calibri Light"/>
                <a:cs typeface="Calibri Light"/>
              </a:rPr>
              <a:t>Instructor, USC</a:t>
            </a:r>
          </a:p>
        </p:txBody>
      </p:sp>
      <p:pic>
        <p:nvPicPr>
          <p:cNvPr id="11" name="Picture 10" descr="A person with dark hair wearing a blue striped shirt&#10;&#10;Description automatically generated with low confidence">
            <a:extLst>
              <a:ext uri="{FF2B5EF4-FFF2-40B4-BE49-F238E27FC236}">
                <a16:creationId xmlns:a16="http://schemas.microsoft.com/office/drawing/2014/main" id="{7E29F0F8-EDEC-DFC9-5DAF-54E5235AA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730" y="3082147"/>
            <a:ext cx="1235012" cy="127360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49808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2">
            <a:extLst>
              <a:ext uri="{FF2B5EF4-FFF2-40B4-BE49-F238E27FC236}">
                <a16:creationId xmlns:a16="http://schemas.microsoft.com/office/drawing/2014/main" id="{6AE79367-F3D2-734D-BDFC-FB92CB9C54DC}"/>
              </a:ext>
            </a:extLst>
          </p:cNvPr>
          <p:cNvGrpSpPr>
            <a:grpSpLocks/>
          </p:cNvGrpSpPr>
          <p:nvPr/>
        </p:nvGrpSpPr>
        <p:grpSpPr bwMode="auto">
          <a:xfrm>
            <a:off x="5379056" y="714312"/>
            <a:ext cx="3431353" cy="3630600"/>
            <a:chOff x="2895193" y="533400"/>
            <a:chExt cx="6334125" cy="6324600"/>
          </a:xfrm>
        </p:grpSpPr>
        <p:grpSp>
          <p:nvGrpSpPr>
            <p:cNvPr id="5" name="Group 11">
              <a:extLst>
                <a:ext uri="{FF2B5EF4-FFF2-40B4-BE49-F238E27FC236}">
                  <a16:creationId xmlns:a16="http://schemas.microsoft.com/office/drawing/2014/main" id="{C70B54D3-7DA5-EB4C-8759-EC565509D5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95193" y="533400"/>
              <a:ext cx="6334125" cy="6324600"/>
              <a:chOff x="2895193" y="533400"/>
              <a:chExt cx="6334125" cy="6324600"/>
            </a:xfrm>
          </p:grpSpPr>
          <p:pic>
            <p:nvPicPr>
              <p:cNvPr id="7" name="Picture 1">
                <a:extLst>
                  <a:ext uri="{FF2B5EF4-FFF2-40B4-BE49-F238E27FC236}">
                    <a16:creationId xmlns:a16="http://schemas.microsoft.com/office/drawing/2014/main" id="{4F9B5B4B-F12B-4048-9990-DDB4F49EC6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5193" y="533400"/>
                <a:ext cx="6334125" cy="6324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cxnSp>
            <p:nvCxnSpPr>
              <p:cNvPr id="8" name="AutoShape 5">
                <a:extLst>
                  <a:ext uri="{FF2B5EF4-FFF2-40B4-BE49-F238E27FC236}">
                    <a16:creationId xmlns:a16="http://schemas.microsoft.com/office/drawing/2014/main" id="{251D5374-06DE-3E44-8760-E1584BFDDCB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4800600" y="2286000"/>
                <a:ext cx="2362200" cy="2057400"/>
              </a:xfrm>
              <a:prstGeom prst="straightConnector1">
                <a:avLst/>
              </a:prstGeom>
              <a:noFill/>
              <a:ln w="34920">
                <a:solidFill>
                  <a:srgbClr val="FF000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" name="Line 6">
                <a:extLst>
                  <a:ext uri="{FF2B5EF4-FFF2-40B4-BE49-F238E27FC236}">
                    <a16:creationId xmlns:a16="http://schemas.microsoft.com/office/drawing/2014/main" id="{BB8CEC64-6DC7-F643-B74E-16D5F84507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76800" y="3810000"/>
                <a:ext cx="228600" cy="228600"/>
              </a:xfrm>
              <a:prstGeom prst="line">
                <a:avLst/>
              </a:prstGeom>
              <a:noFill/>
              <a:ln w="38160">
                <a:solidFill>
                  <a:srgbClr val="4A7EBB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Line 7">
                <a:extLst>
                  <a:ext uri="{FF2B5EF4-FFF2-40B4-BE49-F238E27FC236}">
                    <a16:creationId xmlns:a16="http://schemas.microsoft.com/office/drawing/2014/main" id="{D15701C1-F407-1C4A-9F45-71CACB3AC9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76800" y="3960813"/>
                <a:ext cx="152400" cy="155575"/>
              </a:xfrm>
              <a:prstGeom prst="line">
                <a:avLst/>
              </a:prstGeom>
              <a:noFill/>
              <a:ln w="2844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6" name="Line 8">
              <a:extLst>
                <a:ext uri="{FF2B5EF4-FFF2-40B4-BE49-F238E27FC236}">
                  <a16:creationId xmlns:a16="http://schemas.microsoft.com/office/drawing/2014/main" id="{AE6B8CBD-2444-0F4B-92D1-E86F6CA692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75213" y="4113213"/>
              <a:ext cx="79375" cy="79375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 Box 2">
            <a:extLst>
              <a:ext uri="{FF2B5EF4-FFF2-40B4-BE49-F238E27FC236}">
                <a16:creationId xmlns:a16="http://schemas.microsoft.com/office/drawing/2014/main" id="{71F4206E-12DF-C845-ADD9-5378A9A7FD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8922" y="-153641"/>
            <a:ext cx="6959600" cy="1224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0000"/>
                </a:solidFill>
              </a:rPr>
              <a:t>Principal Components Analysis (PCA)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7519B28F-7DB7-1C4E-BB3E-82C3FF9AC5EA}"/>
              </a:ext>
            </a:extLst>
          </p:cNvPr>
          <p:cNvSpPr/>
          <p:nvPr/>
        </p:nvSpPr>
        <p:spPr>
          <a:xfrm>
            <a:off x="2986991" y="2121785"/>
            <a:ext cx="484632" cy="484632"/>
          </a:xfrm>
          <a:prstGeom prst="chevron">
            <a:avLst/>
          </a:prstGeom>
          <a:solidFill>
            <a:schemeClr val="accent3">
              <a:lumMod val="7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2F8CA-2BCE-A249-B3E1-CCBA9195DC22}"/>
              </a:ext>
            </a:extLst>
          </p:cNvPr>
          <p:cNvSpPr txBox="1"/>
          <p:nvPr/>
        </p:nvSpPr>
        <p:spPr>
          <a:xfrm>
            <a:off x="838200" y="902029"/>
            <a:ext cx="1232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2F11A9-27AB-5A49-896A-CDF59E95EAE9}"/>
              </a:ext>
            </a:extLst>
          </p:cNvPr>
          <p:cNvSpPr txBox="1"/>
          <p:nvPr/>
        </p:nvSpPr>
        <p:spPr>
          <a:xfrm>
            <a:off x="3655068" y="925010"/>
            <a:ext cx="120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 features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020E85-E784-6A4A-A1B0-AB6373BE20BE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29152508-EF5F-324F-93D9-893114777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203231"/>
            <a:ext cx="1924736" cy="2903102"/>
          </a:xfrm>
          <a:prstGeom prst="rect">
            <a:avLst/>
          </a:prstGeom>
          <a:solidFill>
            <a:srgbClr val="7030A0"/>
          </a:solidFill>
          <a:ln w="9525">
            <a:solidFill>
              <a:srgbClr val="CCFFCC"/>
            </a:solidFill>
            <a:round/>
            <a:headEnd/>
            <a:tailEnd/>
          </a:ln>
        </p:spPr>
        <p:txBody>
          <a:bodyPr anchor="t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Data</a:t>
            </a: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F37200E4-D223-6541-8C51-7A4D06FFD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5678" y="1234981"/>
            <a:ext cx="876322" cy="2903102"/>
          </a:xfrm>
          <a:prstGeom prst="rect">
            <a:avLst/>
          </a:prstGeom>
          <a:solidFill>
            <a:srgbClr val="FBB2FF"/>
          </a:solidFill>
          <a:ln w="9525">
            <a:solidFill>
              <a:srgbClr val="FBB2FF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None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None/>
            </a:pPr>
            <a:endParaRPr lang="en-US" altLang="en-US" sz="1350" dirty="0">
              <a:latin typeface="Arial" panose="020B0604020202020204" pitchFamily="34" charset="0"/>
            </a:endParaRPr>
          </a:p>
          <a:p>
            <a:pPr algn="ctr">
              <a:spcBef>
                <a:spcPct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00383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4EC513-0B50-BF43-B270-FF3EFA0D2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911" y="1901240"/>
            <a:ext cx="3270839" cy="2222655"/>
          </a:xfrm>
          <a:prstGeom prst="rect">
            <a:avLst/>
          </a:prstGeom>
        </p:spPr>
      </p:pic>
      <p:sp>
        <p:nvSpPr>
          <p:cNvPr id="24578" name="Text Box 3">
            <a:extLst>
              <a:ext uri="{FF2B5EF4-FFF2-40B4-BE49-F238E27FC236}">
                <a16:creationId xmlns:a16="http://schemas.microsoft.com/office/drawing/2014/main" id="{F046077F-F141-1D4C-8B4D-D8FA9B421C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5900" y="334424"/>
            <a:ext cx="6172200" cy="1073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3000" b="1" dirty="0"/>
              <a:t>PCA is </a:t>
            </a:r>
            <a:r>
              <a:rPr lang="en-US" altLang="en-US" sz="3000" b="1" dirty="0">
                <a:solidFill>
                  <a:srgbClr val="00B050"/>
                </a:solidFill>
              </a:rPr>
              <a:t>Rotation</a:t>
            </a:r>
            <a:r>
              <a:rPr lang="en-US" altLang="en-US" sz="3000" b="1" dirty="0"/>
              <a:t> of Original Variables to explain </a:t>
            </a:r>
            <a:r>
              <a:rPr lang="en-US" altLang="en-US" sz="3000" b="1" dirty="0">
                <a:solidFill>
                  <a:srgbClr val="0070C0"/>
                </a:solidFill>
              </a:rPr>
              <a:t>maximum Variation</a:t>
            </a:r>
          </a:p>
        </p:txBody>
      </p:sp>
      <p:cxnSp>
        <p:nvCxnSpPr>
          <p:cNvPr id="8198" name="AutoShape 6">
            <a:extLst>
              <a:ext uri="{FF2B5EF4-FFF2-40B4-BE49-F238E27FC236}">
                <a16:creationId xmlns:a16="http://schemas.microsoft.com/office/drawing/2014/main" id="{4C5C13E9-3AF1-CD45-951A-8BE44B97ED22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228850" y="2037805"/>
            <a:ext cx="1428750" cy="1734095"/>
          </a:xfrm>
          <a:prstGeom prst="straightConnector1">
            <a:avLst/>
          </a:prstGeom>
          <a:noFill/>
          <a:ln w="28575">
            <a:solidFill>
              <a:srgbClr val="00206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199" name="AutoShape 7">
            <a:extLst>
              <a:ext uri="{FF2B5EF4-FFF2-40B4-BE49-F238E27FC236}">
                <a16:creationId xmlns:a16="http://schemas.microsoft.com/office/drawing/2014/main" id="{3D51B882-4CBF-DE48-808F-928BC0C350B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893719" y="2498959"/>
            <a:ext cx="592432" cy="476954"/>
          </a:xfrm>
          <a:prstGeom prst="straightConnector1">
            <a:avLst/>
          </a:prstGeom>
          <a:noFill/>
          <a:ln w="28575">
            <a:solidFill>
              <a:srgbClr val="00206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00" name="Text Box 8">
            <a:extLst>
              <a:ext uri="{FF2B5EF4-FFF2-40B4-BE49-F238E27FC236}">
                <a16:creationId xmlns:a16="http://schemas.microsoft.com/office/drawing/2014/main" id="{91DCFEAB-DF9B-D84E-BEB1-ECD2A6CDEA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3100" y="3314701"/>
            <a:ext cx="472949" cy="278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350" dirty="0">
                <a:latin typeface="Arial" panose="020B0604020202020204" pitchFamily="34" charset="0"/>
              </a:rPr>
              <a:t>PC1</a:t>
            </a:r>
          </a:p>
        </p:txBody>
      </p:sp>
      <p:sp>
        <p:nvSpPr>
          <p:cNvPr id="8201" name="Text Box 9">
            <a:extLst>
              <a:ext uri="{FF2B5EF4-FFF2-40B4-BE49-F238E27FC236}">
                <a16:creationId xmlns:a16="http://schemas.microsoft.com/office/drawing/2014/main" id="{68B4AD0E-CEDA-CF42-9309-17E19077F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5310" y="2222735"/>
            <a:ext cx="472949" cy="278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350" dirty="0">
                <a:latin typeface="Arial" panose="020B0604020202020204" pitchFamily="34" charset="0"/>
              </a:rPr>
              <a:t>PC2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C34E07-3B31-724A-B73E-12F56E23D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1511" y="1883847"/>
            <a:ext cx="3270839" cy="22226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20D433-C6E0-8144-B6E2-3F1020DDD490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3973696"/>
      </p:ext>
    </p:extLst>
  </p:cSld>
  <p:clrMapOvr>
    <a:masterClrMapping/>
  </p:clrMapOvr>
  <p:transition spd="med" advTm="4294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8EEACD7B-6FC0-CD41-B059-97BE0F089912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081" name="Text Box 1">
            <a:extLst>
              <a:ext uri="{FF2B5EF4-FFF2-40B4-BE49-F238E27FC236}">
                <a16:creationId xmlns:a16="http://schemas.microsoft.com/office/drawing/2014/main" id="{B97E07B3-2295-444E-9FEF-F72AD3610B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5413" y="8397"/>
            <a:ext cx="6457950" cy="1073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300" b="1" dirty="0">
                <a:solidFill>
                  <a:srgbClr val="000000"/>
                </a:solidFill>
              </a:rPr>
              <a:t>Singular Value Decomposition (n&gt;p) </a:t>
            </a:r>
          </a:p>
        </p:txBody>
      </p:sp>
      <p:sp>
        <p:nvSpPr>
          <p:cNvPr id="46112" name="Rectangle 4">
            <a:extLst>
              <a:ext uri="{FF2B5EF4-FFF2-40B4-BE49-F238E27FC236}">
                <a16:creationId xmlns:a16="http://schemas.microsoft.com/office/drawing/2014/main" id="{4CAA89EA-6039-314B-ABA5-3F5B94DE2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5691" y="1229424"/>
            <a:ext cx="742950" cy="1257300"/>
          </a:xfrm>
          <a:prstGeom prst="rect">
            <a:avLst/>
          </a:prstGeom>
          <a:solidFill>
            <a:schemeClr val="accent4"/>
          </a:solidFill>
          <a:ln w="9525">
            <a:solidFill>
              <a:srgbClr val="CCFFCC"/>
            </a:solidFill>
            <a:round/>
            <a:headEnd/>
            <a:tailEnd/>
          </a:ln>
        </p:spPr>
        <p:txBody>
          <a:bodyPr anchor="t"/>
          <a:lstStyle/>
          <a:p>
            <a:pPr algn="ctr"/>
            <a:endParaRPr lang="en-US" altLang="en-US" sz="1350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6083" name="TextBox 6">
            <a:extLst>
              <a:ext uri="{FF2B5EF4-FFF2-40B4-BE49-F238E27FC236}">
                <a16:creationId xmlns:a16="http://schemas.microsoft.com/office/drawing/2014/main" id="{61D02ABB-7C5C-0641-8E42-E4EB93C50F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1744" y="1305624"/>
            <a:ext cx="457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=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7D50AD-CDD9-9B40-A3AF-4FC6697C9505}"/>
              </a:ext>
            </a:extLst>
          </p:cNvPr>
          <p:cNvSpPr/>
          <p:nvPr/>
        </p:nvSpPr>
        <p:spPr bwMode="auto">
          <a:xfrm>
            <a:off x="3720476" y="1229424"/>
            <a:ext cx="760809" cy="685800"/>
          </a:xfrm>
          <a:prstGeom prst="rect">
            <a:avLst/>
          </a:prstGeom>
          <a:solidFill>
            <a:srgbClr val="0AF3B9"/>
          </a:solidFill>
          <a:ln w="9525" cap="flat" cmpd="sng" algn="ctr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endParaRPr lang="en-US" sz="1350">
              <a:latin typeface="Arial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grpSp>
        <p:nvGrpSpPr>
          <p:cNvPr id="46085" name="Group 24">
            <a:extLst>
              <a:ext uri="{FF2B5EF4-FFF2-40B4-BE49-F238E27FC236}">
                <a16:creationId xmlns:a16="http://schemas.microsoft.com/office/drawing/2014/main" id="{E7ADB72E-74E3-F046-A40D-9985A05F579C}"/>
              </a:ext>
            </a:extLst>
          </p:cNvPr>
          <p:cNvGrpSpPr>
            <a:grpSpLocks/>
          </p:cNvGrpSpPr>
          <p:nvPr/>
        </p:nvGrpSpPr>
        <p:grpSpPr bwMode="auto">
          <a:xfrm>
            <a:off x="2887038" y="1229424"/>
            <a:ext cx="753174" cy="1257300"/>
            <a:chOff x="3276600" y="1676400"/>
            <a:chExt cx="1004232" cy="2209800"/>
          </a:xfrm>
          <a:solidFill>
            <a:srgbClr val="F57106"/>
          </a:solidFill>
        </p:grpSpPr>
        <p:sp>
          <p:nvSpPr>
            <p:cNvPr id="46110" name="Rectangle 8">
              <a:extLst>
                <a:ext uri="{FF2B5EF4-FFF2-40B4-BE49-F238E27FC236}">
                  <a16:creationId xmlns:a16="http://schemas.microsoft.com/office/drawing/2014/main" id="{53921239-C8EC-6D42-811C-89A2AA8E3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76400"/>
              <a:ext cx="990600" cy="2209800"/>
            </a:xfrm>
            <a:prstGeom prst="rect">
              <a:avLst/>
            </a:prstGeom>
            <a:grpFill/>
            <a:ln w="9525">
              <a:solidFill>
                <a:srgbClr val="FFC059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350">
                <a:latin typeface="Arial" panose="020B0604020202020204" pitchFamily="34" charset="0"/>
              </a:endParaRPr>
            </a:p>
          </p:txBody>
        </p:sp>
        <p:sp>
          <p:nvSpPr>
            <p:cNvPr id="46111" name="TextBox 12">
              <a:extLst>
                <a:ext uri="{FF2B5EF4-FFF2-40B4-BE49-F238E27FC236}">
                  <a16:creationId xmlns:a16="http://schemas.microsoft.com/office/drawing/2014/main" id="{77B3C976-0727-7B4D-97C2-A5A5714FD7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2800" y="1828799"/>
              <a:ext cx="928032" cy="73026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100" b="1" dirty="0" err="1">
                  <a:latin typeface="Arial" panose="020B0604020202020204" pitchFamily="34" charset="0"/>
                </a:rPr>
                <a:t>U</a:t>
              </a:r>
              <a:r>
                <a:rPr lang="en-US" altLang="en-US" sz="2100" b="1" baseline="-25000" dirty="0" err="1">
                  <a:latin typeface="Arial" panose="020B0604020202020204" pitchFamily="34" charset="0"/>
                </a:rPr>
                <a:t>nxp</a:t>
              </a:r>
              <a:endParaRPr lang="en-US" altLang="en-US" sz="2100" b="1" baseline="-25000" dirty="0">
                <a:latin typeface="Arial" panose="020B0604020202020204" pitchFamily="34" charset="0"/>
              </a:endParaRPr>
            </a:p>
          </p:txBody>
        </p:sp>
      </p:grpSp>
      <p:sp>
        <p:nvSpPr>
          <p:cNvPr id="46086" name="Right Triangle 15">
            <a:extLst>
              <a:ext uri="{FF2B5EF4-FFF2-40B4-BE49-F238E27FC236}">
                <a16:creationId xmlns:a16="http://schemas.microsoft.com/office/drawing/2014/main" id="{CE10303F-DA9C-E645-BE4A-0BEB6DFD1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185" y="1458024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087" name="Right Triangle 16">
            <a:extLst>
              <a:ext uri="{FF2B5EF4-FFF2-40B4-BE49-F238E27FC236}">
                <a16:creationId xmlns:a16="http://schemas.microsoft.com/office/drawing/2014/main" id="{E4A06757-2759-2943-B036-11E8ECAFD2E1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030038" y="1229424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088" name="TextBox 17">
            <a:extLst>
              <a:ext uri="{FF2B5EF4-FFF2-40B4-BE49-F238E27FC236}">
                <a16:creationId xmlns:a16="http://schemas.microsoft.com/office/drawing/2014/main" id="{89D40B0E-8CF4-284D-8BA7-BBDAE2241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8335" y="1229424"/>
            <a:ext cx="8001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 err="1">
                <a:latin typeface="Arial" panose="020B0604020202020204" pitchFamily="34" charset="0"/>
              </a:rPr>
              <a:t>D</a:t>
            </a:r>
            <a:r>
              <a:rPr lang="en-US" altLang="en-US" sz="2100" b="1" baseline="-25000" dirty="0" err="1">
                <a:latin typeface="Arial" panose="020B0604020202020204" pitchFamily="34" charset="0"/>
              </a:rPr>
              <a:t>pxp</a:t>
            </a:r>
            <a:endParaRPr lang="en-US" altLang="en-US" sz="2100" b="1" baseline="-25000" dirty="0">
              <a:latin typeface="Arial" panose="020B0604020202020204" pitchFamily="34" charset="0"/>
            </a:endParaRPr>
          </a:p>
        </p:txBody>
      </p:sp>
      <p:sp>
        <p:nvSpPr>
          <p:cNvPr id="46089" name="Rectangle 18">
            <a:extLst>
              <a:ext uri="{FF2B5EF4-FFF2-40B4-BE49-F238E27FC236}">
                <a16:creationId xmlns:a16="http://schemas.microsoft.com/office/drawing/2014/main" id="{167D23DE-A37E-F245-9231-7FAA897BD8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2471" y="3628803"/>
            <a:ext cx="742950" cy="1257300"/>
          </a:xfrm>
          <a:prstGeom prst="rect">
            <a:avLst/>
          </a:prstGeom>
          <a:solidFill>
            <a:srgbClr val="FBB2FF"/>
          </a:solidFill>
          <a:ln w="9525">
            <a:solidFill>
              <a:srgbClr val="FBB2FF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090" name="TextBox 19">
            <a:extLst>
              <a:ext uri="{FF2B5EF4-FFF2-40B4-BE49-F238E27FC236}">
                <a16:creationId xmlns:a16="http://schemas.microsoft.com/office/drawing/2014/main" id="{6230055B-E255-0147-941A-03291D0BDF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472" y="3800253"/>
            <a:ext cx="87556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 err="1">
                <a:latin typeface="Arial" panose="020B0604020202020204" pitchFamily="34" charset="0"/>
              </a:rPr>
              <a:t>PC</a:t>
            </a:r>
            <a:r>
              <a:rPr lang="en-US" altLang="en-US" sz="2100" b="1" baseline="-25000" dirty="0" err="1">
                <a:latin typeface="Arial" panose="020B0604020202020204" pitchFamily="34" charset="0"/>
              </a:rPr>
              <a:t>nxp</a:t>
            </a:r>
            <a:endParaRPr lang="en-US" altLang="en-US" sz="2100" b="1" baseline="-25000" dirty="0">
              <a:latin typeface="Arial" panose="020B0604020202020204" pitchFamily="34" charset="0"/>
            </a:endParaRPr>
          </a:p>
        </p:txBody>
      </p:sp>
      <p:sp>
        <p:nvSpPr>
          <p:cNvPr id="46091" name="TextBox 20">
            <a:extLst>
              <a:ext uri="{FF2B5EF4-FFF2-40B4-BE49-F238E27FC236}">
                <a16:creationId xmlns:a16="http://schemas.microsoft.com/office/drawing/2014/main" id="{CAB58D7D-E7E3-7548-BD0F-79CE1A79E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2862" y="3767430"/>
            <a:ext cx="457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=</a:t>
            </a:r>
          </a:p>
        </p:txBody>
      </p:sp>
      <p:sp>
        <p:nvSpPr>
          <p:cNvPr id="46093" name="TextBox 24">
            <a:extLst>
              <a:ext uri="{FF2B5EF4-FFF2-40B4-BE49-F238E27FC236}">
                <a16:creationId xmlns:a16="http://schemas.microsoft.com/office/drawing/2014/main" id="{AC9D6E1F-A5C5-B143-8F97-659101324C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9915" y="3743103"/>
            <a:ext cx="716863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 err="1">
                <a:latin typeface="Arial" panose="020B0604020202020204" pitchFamily="34" charset="0"/>
              </a:rPr>
              <a:t>U</a:t>
            </a:r>
            <a:r>
              <a:rPr lang="en-US" altLang="en-US" sz="2100" b="1" baseline="-25000" dirty="0" err="1">
                <a:latin typeface="Arial" panose="020B0604020202020204" pitchFamily="34" charset="0"/>
              </a:rPr>
              <a:t>Nxp</a:t>
            </a:r>
            <a:endParaRPr lang="en-US" altLang="en-US" sz="2100" b="1" baseline="-25000" dirty="0">
              <a:latin typeface="Arial" panose="020B0604020202020204" pitchFamily="34" charset="0"/>
            </a:endParaRPr>
          </a:p>
        </p:txBody>
      </p:sp>
      <p:sp>
        <p:nvSpPr>
          <p:cNvPr id="46094" name="Right Triangle 26">
            <a:extLst>
              <a:ext uri="{FF2B5EF4-FFF2-40B4-BE49-F238E27FC236}">
                <a16:creationId xmlns:a16="http://schemas.microsoft.com/office/drawing/2014/main" id="{A8AD4371-8798-3E4F-8365-6A113A3DA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864" y="3971703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095" name="Right Triangle 27">
            <a:extLst>
              <a:ext uri="{FF2B5EF4-FFF2-40B4-BE49-F238E27FC236}">
                <a16:creationId xmlns:a16="http://schemas.microsoft.com/office/drawing/2014/main" id="{1B693AF7-366A-2840-B5BA-426F76422E43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755764" y="3628803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grpSp>
        <p:nvGrpSpPr>
          <p:cNvPr id="46097" name="Group 30">
            <a:extLst>
              <a:ext uri="{FF2B5EF4-FFF2-40B4-BE49-F238E27FC236}">
                <a16:creationId xmlns:a16="http://schemas.microsoft.com/office/drawing/2014/main" id="{07D86491-6FF6-FC4A-B4F5-27884125DE23}"/>
              </a:ext>
            </a:extLst>
          </p:cNvPr>
          <p:cNvGrpSpPr>
            <a:grpSpLocks/>
          </p:cNvGrpSpPr>
          <p:nvPr/>
        </p:nvGrpSpPr>
        <p:grpSpPr bwMode="auto">
          <a:xfrm>
            <a:off x="2456808" y="3634079"/>
            <a:ext cx="742950" cy="708621"/>
            <a:chOff x="5562600" y="1676400"/>
            <a:chExt cx="1066800" cy="1143000"/>
          </a:xfrm>
          <a:solidFill>
            <a:srgbClr val="00B0F0"/>
          </a:solidFill>
        </p:grpSpPr>
        <p:sp>
          <p:nvSpPr>
            <p:cNvPr id="46106" name="Rectangle 10">
              <a:extLst>
                <a:ext uri="{FF2B5EF4-FFF2-40B4-BE49-F238E27FC236}">
                  <a16:creationId xmlns:a16="http://schemas.microsoft.com/office/drawing/2014/main" id="{D0F6B2A5-94D0-784C-A39D-2CFF0E44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1676400"/>
              <a:ext cx="1066800" cy="1143000"/>
            </a:xfrm>
            <a:prstGeom prst="rect">
              <a:avLst/>
            </a:prstGeom>
            <a:grpFill/>
            <a:ln w="9525">
              <a:solidFill>
                <a:schemeClr val="accent3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350">
                <a:latin typeface="Arial" panose="020B0604020202020204" pitchFamily="34" charset="0"/>
              </a:endParaRPr>
            </a:p>
          </p:txBody>
        </p:sp>
        <p:sp>
          <p:nvSpPr>
            <p:cNvPr id="46107" name="TextBox 13">
              <a:extLst>
                <a:ext uri="{FF2B5EF4-FFF2-40B4-BE49-F238E27FC236}">
                  <a16:creationId xmlns:a16="http://schemas.microsoft.com/office/drawing/2014/main" id="{12F8384D-4545-6744-81D5-0214EC334C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2600" y="1828800"/>
              <a:ext cx="1066800" cy="6701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100" b="1" dirty="0" err="1">
                  <a:latin typeface="Arial" panose="020B0604020202020204" pitchFamily="34" charset="0"/>
                </a:rPr>
                <a:t>V</a:t>
              </a:r>
              <a:r>
                <a:rPr lang="en-US" altLang="en-US" sz="2100" b="1" baseline="-25000" dirty="0" err="1">
                  <a:latin typeface="Arial" panose="020B0604020202020204" pitchFamily="34" charset="0"/>
                </a:rPr>
                <a:t>pxp</a:t>
              </a:r>
              <a:endParaRPr lang="en-US" altLang="en-US" sz="2100" b="1" baseline="-250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46098" name="Group 34">
            <a:extLst>
              <a:ext uri="{FF2B5EF4-FFF2-40B4-BE49-F238E27FC236}">
                <a16:creationId xmlns:a16="http://schemas.microsoft.com/office/drawing/2014/main" id="{1392208B-58CD-BC41-90FA-41CA17CB6E1A}"/>
              </a:ext>
            </a:extLst>
          </p:cNvPr>
          <p:cNvGrpSpPr>
            <a:grpSpLocks/>
          </p:cNvGrpSpPr>
          <p:nvPr/>
        </p:nvGrpSpPr>
        <p:grpSpPr bwMode="auto">
          <a:xfrm>
            <a:off x="4652734" y="1229426"/>
            <a:ext cx="784957" cy="733586"/>
            <a:chOff x="5562600" y="1676402"/>
            <a:chExt cx="1127118" cy="1183265"/>
          </a:xfrm>
          <a:solidFill>
            <a:srgbClr val="00B0F0"/>
          </a:solidFill>
        </p:grpSpPr>
        <p:sp>
          <p:nvSpPr>
            <p:cNvPr id="46104" name="Rectangle 10">
              <a:extLst>
                <a:ext uri="{FF2B5EF4-FFF2-40B4-BE49-F238E27FC236}">
                  <a16:creationId xmlns:a16="http://schemas.microsoft.com/office/drawing/2014/main" id="{E3CDA871-A6BC-8149-A021-B5FFF53B0E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1676402"/>
              <a:ext cx="1092444" cy="1183265"/>
            </a:xfrm>
            <a:prstGeom prst="rect">
              <a:avLst/>
            </a:prstGeom>
            <a:grpFill/>
            <a:ln w="9525">
              <a:solidFill>
                <a:schemeClr val="accent3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350">
                <a:latin typeface="Arial" panose="020B0604020202020204" pitchFamily="34" charset="0"/>
              </a:endParaRPr>
            </a:p>
          </p:txBody>
        </p:sp>
        <p:sp>
          <p:nvSpPr>
            <p:cNvPr id="46105" name="TextBox 13">
              <a:extLst>
                <a:ext uri="{FF2B5EF4-FFF2-40B4-BE49-F238E27FC236}">
                  <a16:creationId xmlns:a16="http://schemas.microsoft.com/office/drawing/2014/main" id="{7694D2A1-C401-CC40-B027-340735B75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2600" y="1828798"/>
              <a:ext cx="1127118" cy="67019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100" b="1" dirty="0" err="1">
                  <a:latin typeface="Arial" panose="020B0604020202020204" pitchFamily="34" charset="0"/>
                </a:rPr>
                <a:t>V</a:t>
              </a:r>
              <a:r>
                <a:rPr lang="en-US" altLang="en-US" sz="2100" b="1" baseline="30000" dirty="0" err="1">
                  <a:latin typeface="Arial" panose="020B0604020202020204" pitchFamily="34" charset="0"/>
                </a:rPr>
                <a:t>T</a:t>
              </a:r>
              <a:r>
                <a:rPr lang="en-US" altLang="en-US" sz="2100" b="1" baseline="-25000" dirty="0" err="1">
                  <a:latin typeface="Arial" panose="020B0604020202020204" pitchFamily="34" charset="0"/>
                </a:rPr>
                <a:t>pxp</a:t>
              </a:r>
              <a:endParaRPr lang="en-US" altLang="en-US" sz="2100" b="1" baseline="-25000" dirty="0">
                <a:latin typeface="Arial" panose="020B0604020202020204" pitchFamily="34" charset="0"/>
              </a:endParaRPr>
            </a:p>
          </p:txBody>
        </p:sp>
      </p:grpSp>
      <p:sp>
        <p:nvSpPr>
          <p:cNvPr id="46099" name="TextBox 20">
            <a:extLst>
              <a:ext uri="{FF2B5EF4-FFF2-40B4-BE49-F238E27FC236}">
                <a16:creationId xmlns:a16="http://schemas.microsoft.com/office/drawing/2014/main" id="{99D6317E-C43D-C946-8007-AFAA67B09F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2168" y="3762153"/>
            <a:ext cx="457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=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F0585EB-8234-9042-B375-D10FD39A11E0}"/>
              </a:ext>
            </a:extLst>
          </p:cNvPr>
          <p:cNvSpPr/>
          <p:nvPr/>
        </p:nvSpPr>
        <p:spPr bwMode="auto">
          <a:xfrm>
            <a:off x="4503352" y="3628803"/>
            <a:ext cx="760809" cy="685800"/>
          </a:xfrm>
          <a:prstGeom prst="rect">
            <a:avLst/>
          </a:prstGeom>
          <a:solidFill>
            <a:srgbClr val="0AF3B9"/>
          </a:solidFill>
          <a:ln w="9525" cap="flat" cmpd="sng" algn="ctr">
            <a:solidFill>
              <a:srgbClr val="0AF3B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endParaRPr lang="en-US" sz="1350">
              <a:latin typeface="Arial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6101" name="Right Triangle 15">
            <a:extLst>
              <a:ext uri="{FF2B5EF4-FFF2-40B4-BE49-F238E27FC236}">
                <a16:creationId xmlns:a16="http://schemas.microsoft.com/office/drawing/2014/main" id="{67D21CF8-9D6F-ED46-BF77-FAF4E5FE8E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4061" y="3857403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102" name="Right Triangle 16">
            <a:extLst>
              <a:ext uri="{FF2B5EF4-FFF2-40B4-BE49-F238E27FC236}">
                <a16:creationId xmlns:a16="http://schemas.microsoft.com/office/drawing/2014/main" id="{AB7DC2F3-5793-9149-B50B-057029578193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812914" y="3628803"/>
            <a:ext cx="514350" cy="51435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>
              <a:latin typeface="Arial" panose="020B0604020202020204" pitchFamily="34" charset="0"/>
            </a:endParaRPr>
          </a:p>
        </p:txBody>
      </p:sp>
      <p:sp>
        <p:nvSpPr>
          <p:cNvPr id="46103" name="TextBox 17">
            <a:extLst>
              <a:ext uri="{FF2B5EF4-FFF2-40B4-BE49-F238E27FC236}">
                <a16:creationId xmlns:a16="http://schemas.microsoft.com/office/drawing/2014/main" id="{DFDC52C4-623C-4E4D-B766-A199DD7B1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61" y="3628803"/>
            <a:ext cx="8001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 err="1">
                <a:latin typeface="Arial" panose="020B0604020202020204" pitchFamily="34" charset="0"/>
              </a:rPr>
              <a:t>D</a:t>
            </a:r>
            <a:r>
              <a:rPr lang="en-US" altLang="en-US" sz="2100" b="1" baseline="-25000" dirty="0" err="1">
                <a:latin typeface="Arial" panose="020B0604020202020204" pitchFamily="34" charset="0"/>
              </a:rPr>
              <a:t>pxp</a:t>
            </a:r>
            <a:endParaRPr lang="en-US" altLang="en-US" sz="2100" b="1" baseline="-25000" dirty="0"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4B010-AA9F-6148-938D-17FBCCAD8FDD}"/>
              </a:ext>
            </a:extLst>
          </p:cNvPr>
          <p:cNvSpPr txBox="1"/>
          <p:nvPr/>
        </p:nvSpPr>
        <p:spPr>
          <a:xfrm>
            <a:off x="1594072" y="2486724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Columns</a:t>
            </a:r>
          </a:p>
          <a:p>
            <a:r>
              <a:rPr lang="en-US" sz="1200" dirty="0"/>
              <a:t>  Mean 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0E18B8-D542-2C4C-8D25-8B87B14CABDB}"/>
              </a:ext>
            </a:extLst>
          </p:cNvPr>
          <p:cNvSpPr txBox="1"/>
          <p:nvPr/>
        </p:nvSpPr>
        <p:spPr>
          <a:xfrm>
            <a:off x="6398457" y="1200150"/>
            <a:ext cx="980525" cy="9464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2100" b="1" dirty="0"/>
              <a:t>U</a:t>
            </a:r>
            <a:r>
              <a:rPr lang="en-US" altLang="en-US" sz="2100" b="1" baseline="30000" dirty="0"/>
              <a:t>T</a:t>
            </a:r>
            <a:r>
              <a:rPr lang="en-US" altLang="en-US" sz="2100" b="1" dirty="0"/>
              <a:t>U = I</a:t>
            </a:r>
            <a:endParaRPr lang="en-US" altLang="en-US" sz="2100" b="1" baseline="-25000" dirty="0"/>
          </a:p>
          <a:p>
            <a:pPr algn="ctr"/>
            <a:r>
              <a:rPr lang="en-US" altLang="en-US" sz="2100" b="1" dirty="0"/>
              <a:t>V</a:t>
            </a:r>
            <a:r>
              <a:rPr lang="en-US" altLang="en-US" sz="2100" b="1" baseline="30000" dirty="0"/>
              <a:t>T</a:t>
            </a:r>
            <a:r>
              <a:rPr lang="en-US" altLang="en-US" sz="2100" b="1" dirty="0"/>
              <a:t>V = I</a:t>
            </a:r>
            <a:endParaRPr lang="en-US" sz="2100" dirty="0"/>
          </a:p>
          <a:p>
            <a:endParaRPr lang="en-US" sz="1350" dirty="0"/>
          </a:p>
        </p:txBody>
      </p:sp>
      <p:grpSp>
        <p:nvGrpSpPr>
          <p:cNvPr id="41" name="Group 24">
            <a:extLst>
              <a:ext uri="{FF2B5EF4-FFF2-40B4-BE49-F238E27FC236}">
                <a16:creationId xmlns:a16="http://schemas.microsoft.com/office/drawing/2014/main" id="{FD8E6DDC-50A0-6B46-82AA-0AE3DA101594}"/>
              </a:ext>
            </a:extLst>
          </p:cNvPr>
          <p:cNvGrpSpPr>
            <a:grpSpLocks/>
          </p:cNvGrpSpPr>
          <p:nvPr/>
        </p:nvGrpSpPr>
        <p:grpSpPr bwMode="auto">
          <a:xfrm>
            <a:off x="3651917" y="3628803"/>
            <a:ext cx="753174" cy="1257300"/>
            <a:chOff x="3276600" y="1676400"/>
            <a:chExt cx="1004232" cy="2209800"/>
          </a:xfrm>
        </p:grpSpPr>
        <p:sp>
          <p:nvSpPr>
            <p:cNvPr id="42" name="Rectangle 8">
              <a:extLst>
                <a:ext uri="{FF2B5EF4-FFF2-40B4-BE49-F238E27FC236}">
                  <a16:creationId xmlns:a16="http://schemas.microsoft.com/office/drawing/2014/main" id="{F6471CD6-957D-A04B-B9A6-5D1517396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76400"/>
              <a:ext cx="990600" cy="2209800"/>
            </a:xfrm>
            <a:prstGeom prst="rect">
              <a:avLst/>
            </a:prstGeom>
            <a:solidFill>
              <a:srgbClr val="F57106"/>
            </a:solidFill>
            <a:ln w="9525">
              <a:solidFill>
                <a:srgbClr val="F57106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350">
                <a:latin typeface="Arial" panose="020B0604020202020204" pitchFamily="34" charset="0"/>
              </a:endParaRPr>
            </a:p>
          </p:txBody>
        </p:sp>
        <p:sp>
          <p:nvSpPr>
            <p:cNvPr id="43" name="TextBox 12">
              <a:extLst>
                <a:ext uri="{FF2B5EF4-FFF2-40B4-BE49-F238E27FC236}">
                  <a16:creationId xmlns:a16="http://schemas.microsoft.com/office/drawing/2014/main" id="{CB6FF046-6AC0-7C4C-A93F-28FC581F4E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2800" y="1828799"/>
              <a:ext cx="928032" cy="730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100" b="1" dirty="0" err="1">
                  <a:latin typeface="Arial" panose="020B0604020202020204" pitchFamily="34" charset="0"/>
                </a:rPr>
                <a:t>U</a:t>
              </a:r>
              <a:r>
                <a:rPr lang="en-US" altLang="en-US" sz="2100" b="1" baseline="-25000" dirty="0" err="1">
                  <a:latin typeface="Arial" panose="020B0604020202020204" pitchFamily="34" charset="0"/>
                </a:rPr>
                <a:t>nxp</a:t>
              </a:r>
              <a:endParaRPr lang="en-US" altLang="en-US" sz="2100" b="1" baseline="-25000" dirty="0">
                <a:latin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BAD9AC6-4FC9-FA44-BEBC-58BDAEEF9E84}"/>
              </a:ext>
            </a:extLst>
          </p:cNvPr>
          <p:cNvSpPr txBox="1"/>
          <p:nvPr/>
        </p:nvSpPr>
        <p:spPr>
          <a:xfrm>
            <a:off x="2599562" y="2483167"/>
            <a:ext cx="236814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Eigenvectors   d</a:t>
            </a:r>
            <a:r>
              <a:rPr lang="en-US" sz="1350" baseline="30000" dirty="0"/>
              <a:t>2</a:t>
            </a:r>
            <a:r>
              <a:rPr lang="en-US" sz="1350" dirty="0"/>
              <a:t> = eigenvalues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72C59-925A-484D-B83A-00ABA16342AD}"/>
              </a:ext>
            </a:extLst>
          </p:cNvPr>
          <p:cNvSpPr txBox="1"/>
          <p:nvPr/>
        </p:nvSpPr>
        <p:spPr>
          <a:xfrm>
            <a:off x="4652734" y="1972374"/>
            <a:ext cx="7849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Rotation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FDB274-EEA7-A147-9B1A-BB23E3EE524A}"/>
              </a:ext>
            </a:extLst>
          </p:cNvPr>
          <p:cNvSpPr txBox="1"/>
          <p:nvPr/>
        </p:nvSpPr>
        <p:spPr>
          <a:xfrm>
            <a:off x="3738334" y="2760166"/>
            <a:ext cx="124585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d</a:t>
            </a:r>
            <a:r>
              <a:rPr lang="en-US" sz="1350" baseline="-25000" dirty="0"/>
              <a:t>1</a:t>
            </a:r>
            <a:r>
              <a:rPr lang="en-US" sz="1350" dirty="0"/>
              <a:t> &gt; d</a:t>
            </a:r>
            <a:r>
              <a:rPr lang="en-US" sz="1350" baseline="-25000" dirty="0"/>
              <a:t>2</a:t>
            </a:r>
            <a:r>
              <a:rPr lang="en-US" sz="1350" dirty="0"/>
              <a:t> &gt; … &gt; </a:t>
            </a:r>
            <a:r>
              <a:rPr lang="en-US" sz="1350" dirty="0" err="1"/>
              <a:t>d</a:t>
            </a:r>
            <a:r>
              <a:rPr lang="en-US" sz="1350" baseline="-25000" dirty="0" err="1"/>
              <a:t>p</a:t>
            </a:r>
            <a:endParaRPr lang="en-US" sz="13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928150-5C5D-7449-9CAC-855AC5A88FDF}"/>
              </a:ext>
            </a:extLst>
          </p:cNvPr>
          <p:cNvSpPr txBox="1"/>
          <p:nvPr/>
        </p:nvSpPr>
        <p:spPr>
          <a:xfrm>
            <a:off x="5779535" y="3368279"/>
            <a:ext cx="10999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PC1, PC2, PC3, …</a:t>
            </a:r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4EFCC03B-92E5-BA46-8711-3DB38154C5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3433" y="1331149"/>
            <a:ext cx="681597" cy="41549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 err="1">
                <a:latin typeface="Arial" panose="020B0604020202020204" pitchFamily="34" charset="0"/>
              </a:rPr>
              <a:t>X</a:t>
            </a:r>
            <a:r>
              <a:rPr lang="en-US" altLang="en-US" sz="2100" b="1" baseline="-25000" dirty="0" err="1">
                <a:latin typeface="Arial" panose="020B0604020202020204" pitchFamily="34" charset="0"/>
              </a:rPr>
              <a:t>nxp</a:t>
            </a:r>
            <a:endParaRPr lang="en-US" altLang="en-US" sz="2100" b="1" baseline="-25000" dirty="0">
              <a:latin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A3EBB0-32F6-144B-9F44-EB75E5EB727B}"/>
              </a:ext>
            </a:extLst>
          </p:cNvPr>
          <p:cNvGrpSpPr/>
          <p:nvPr/>
        </p:nvGrpSpPr>
        <p:grpSpPr>
          <a:xfrm>
            <a:off x="1644664" y="3600450"/>
            <a:ext cx="742950" cy="1257300"/>
            <a:chOff x="668885" y="4800600"/>
            <a:chExt cx="990600" cy="1676400"/>
          </a:xfrm>
          <a:solidFill>
            <a:srgbClr val="7030A0"/>
          </a:solidFill>
        </p:grpSpPr>
        <p:sp>
          <p:nvSpPr>
            <p:cNvPr id="49" name="Rectangle 4">
              <a:extLst>
                <a:ext uri="{FF2B5EF4-FFF2-40B4-BE49-F238E27FC236}">
                  <a16:creationId xmlns:a16="http://schemas.microsoft.com/office/drawing/2014/main" id="{62A66333-86E2-AD4D-9675-4DA3B9052C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885" y="4800600"/>
              <a:ext cx="990600" cy="1676400"/>
            </a:xfrm>
            <a:prstGeom prst="rect">
              <a:avLst/>
            </a:prstGeom>
            <a:solidFill>
              <a:schemeClr val="accent4"/>
            </a:solidFill>
            <a:ln w="9525">
              <a:solidFill>
                <a:srgbClr val="CCFFCC"/>
              </a:solidFill>
              <a:round/>
              <a:headEnd/>
              <a:tailEnd/>
            </a:ln>
          </p:spPr>
          <p:txBody>
            <a:bodyPr anchor="t"/>
            <a:lstStyle/>
            <a:p>
              <a:pPr algn="ctr" eaLnBrk="1" hangingPunct="1"/>
              <a:endParaRPr lang="en-US" altLang="en-US" sz="135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2" name="TextBox 12">
              <a:extLst>
                <a:ext uri="{FF2B5EF4-FFF2-40B4-BE49-F238E27FC236}">
                  <a16:creationId xmlns:a16="http://schemas.microsoft.com/office/drawing/2014/main" id="{BEB7EEC3-B78B-3D4C-9B5C-E5D64C5959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6404" y="4968027"/>
              <a:ext cx="908796" cy="5539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100" b="1" dirty="0" err="1">
                  <a:latin typeface="Arial" panose="020B0604020202020204" pitchFamily="34" charset="0"/>
                </a:rPr>
                <a:t>X</a:t>
              </a:r>
              <a:r>
                <a:rPr lang="en-US" altLang="en-US" sz="2100" b="1" baseline="-25000" dirty="0" err="1">
                  <a:latin typeface="Arial" panose="020B0604020202020204" pitchFamily="34" charset="0"/>
                </a:rPr>
                <a:t>nxp</a:t>
              </a:r>
              <a:endParaRPr lang="en-US" altLang="en-US" sz="2100" b="1" baseline="-25000" dirty="0">
                <a:latin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8798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803"/>
    </mc:Choice>
    <mc:Fallback xmlns="">
      <p:transition spd="slow" advTm="86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9" grpId="0" animBg="1"/>
      <p:bldP spid="46090" grpId="0"/>
      <p:bldP spid="46091" grpId="0"/>
      <p:bldP spid="46093" grpId="0"/>
      <p:bldP spid="46094" grpId="0" animBg="1"/>
      <p:bldP spid="46095" grpId="0" animBg="1"/>
      <p:bldP spid="46099" grpId="0"/>
      <p:bldP spid="39" grpId="0" animBg="1"/>
      <p:bldP spid="46101" grpId="0" animBg="1"/>
      <p:bldP spid="46102" grpId="0" animBg="1"/>
      <p:bldP spid="46103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9D20A9-0F20-8148-B4F0-E9581B79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0896A0-A0CB-B346-B961-9CB580059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396" y="1371837"/>
            <a:ext cx="3814763" cy="2791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5A9C65-DA5C-754C-958A-B7DFEC424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687" y="1371837"/>
            <a:ext cx="3814763" cy="27916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7B46CB-EBD6-3D47-B2DB-ACD41B189670}"/>
              </a:ext>
            </a:extLst>
          </p:cNvPr>
          <p:cNvSpPr txBox="1"/>
          <p:nvPr/>
        </p:nvSpPr>
        <p:spPr>
          <a:xfrm>
            <a:off x="1828800" y="1082414"/>
            <a:ext cx="12857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47,231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085C53-3064-7C41-92F6-0AF26250437C}"/>
              </a:ext>
            </a:extLst>
          </p:cNvPr>
          <p:cNvSpPr txBox="1"/>
          <p:nvPr/>
        </p:nvSpPr>
        <p:spPr>
          <a:xfrm>
            <a:off x="4687299" y="1094838"/>
            <a:ext cx="217070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500 most variable features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0BEC38E-1C35-3341-BB4E-378916BE82C3}"/>
              </a:ext>
            </a:extLst>
          </p:cNvPr>
          <p:cNvSpPr txBox="1">
            <a:spLocks/>
          </p:cNvSpPr>
          <p:nvPr/>
        </p:nvSpPr>
        <p:spPr>
          <a:xfrm>
            <a:off x="0" y="162855"/>
            <a:ext cx="9144000" cy="857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High Dimensional PCA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90014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299B4-9F3F-E142-8B1E-D9D47B4F536E}"/>
              </a:ext>
            </a:extLst>
          </p:cNvPr>
          <p:cNvSpPr txBox="1"/>
          <p:nvPr/>
        </p:nvSpPr>
        <p:spPr>
          <a:xfrm>
            <a:off x="4746566" y="4224372"/>
            <a:ext cx="3297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Alternative:  Sparse PCA using penalization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919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50"/>
    </mc:Choice>
    <mc:Fallback xmlns="">
      <p:transition spd="slow" advTm="66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D1D71-6337-AD4C-827C-132711CB064C}"/>
              </a:ext>
            </a:extLst>
          </p:cNvPr>
          <p:cNvSpPr txBox="1"/>
          <p:nvPr/>
        </p:nvSpPr>
        <p:spPr>
          <a:xfrm>
            <a:off x="397933" y="1777821"/>
            <a:ext cx="31134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88 exposures during pregnancy</a:t>
            </a:r>
          </a:p>
          <a:p>
            <a:r>
              <a:rPr lang="en-US" dirty="0"/>
              <a:t>1170 mom-child pairs</a:t>
            </a:r>
          </a:p>
          <a:p>
            <a:endParaRPr lang="en-US" dirty="0"/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SHARP.Clustering.PartI.Rmd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DE17949-F43E-0444-9D8F-450D9A26271A}"/>
              </a:ext>
            </a:extLst>
          </p:cNvPr>
          <p:cNvSpPr txBox="1">
            <a:spLocks/>
          </p:cNvSpPr>
          <p:nvPr/>
        </p:nvSpPr>
        <p:spPr>
          <a:xfrm>
            <a:off x="0" y="162855"/>
            <a:ext cx="9144000" cy="857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PCA of Helix Exposome Data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90014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051FE1-975B-814C-9379-5EAE32115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763" y="1132417"/>
            <a:ext cx="4666304" cy="338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86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D1D71-6337-AD4C-827C-132711CB064C}"/>
              </a:ext>
            </a:extLst>
          </p:cNvPr>
          <p:cNvSpPr txBox="1"/>
          <p:nvPr/>
        </p:nvSpPr>
        <p:spPr>
          <a:xfrm>
            <a:off x="550634" y="1694587"/>
            <a:ext cx="285828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163 colon adenocarcinomas</a:t>
            </a:r>
          </a:p>
          <a:p>
            <a:r>
              <a:rPr lang="en-US" dirty="0"/>
              <a:t>log2-expression</a:t>
            </a:r>
          </a:p>
          <a:p>
            <a:r>
              <a:rPr lang="en-US" dirty="0"/>
              <a:t>	top 500 variable genes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SHARP.Clustering.COAD.Rmd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DE17949-F43E-0444-9D8F-450D9A26271A}"/>
              </a:ext>
            </a:extLst>
          </p:cNvPr>
          <p:cNvSpPr txBox="1">
            <a:spLocks/>
          </p:cNvSpPr>
          <p:nvPr/>
        </p:nvSpPr>
        <p:spPr>
          <a:xfrm>
            <a:off x="0" y="162855"/>
            <a:ext cx="9144000" cy="857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990014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Cancer Genome Atlas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A2E8A653-5F4A-6E46-AC30-22DA066D7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184" y="1138638"/>
            <a:ext cx="4820382" cy="337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9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599DB-EAAC-A847-A135-E16FEC552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95400"/>
            <a:ext cx="8229600" cy="2906185"/>
          </a:xfrm>
        </p:spPr>
        <p:txBody>
          <a:bodyPr/>
          <a:lstStyle/>
          <a:p>
            <a:pPr marL="514350" indent="-514350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PCA is a </a:t>
            </a:r>
            <a:r>
              <a:rPr lang="en-US" altLang="en-US" sz="2400" b="1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linear</a:t>
            </a:r>
            <a:r>
              <a:rPr lang="en-US" altLang="en-US" sz="2400" dirty="0">
                <a:ea typeface="ＭＳ Ｐゴシック" panose="020B0600070205080204" pitchFamily="34" charset="-128"/>
              </a:rPr>
              <a:t> dimension reduction technique, that works on the </a:t>
            </a:r>
            <a:r>
              <a:rPr lang="en-US" altLang="en-US" sz="2400" b="1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global</a:t>
            </a:r>
            <a:r>
              <a:rPr lang="en-US" altLang="en-US" sz="2400" dirty="0">
                <a:ea typeface="ＭＳ Ｐゴシック" panose="020B0600070205080204" pitchFamily="34" charset="-128"/>
              </a:rPr>
              <a:t> space</a:t>
            </a:r>
          </a:p>
          <a:p>
            <a:pPr marL="514350" indent="-514350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marL="514350" indent="-514350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Distinct groups may be better captured after initial filtering of features on variance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568A48-5E40-C942-9A0E-5A483C4E1AFB}"/>
              </a:ext>
            </a:extLst>
          </p:cNvPr>
          <p:cNvSpPr txBox="1">
            <a:spLocks/>
          </p:cNvSpPr>
          <p:nvPr/>
        </p:nvSpPr>
        <p:spPr>
          <a:xfrm>
            <a:off x="0" y="162855"/>
            <a:ext cx="9144000" cy="857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990014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ummary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90014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95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2A9EE-A0BE-0A4E-B719-E2498DAC5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3133"/>
            <a:ext cx="8229600" cy="137160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990014"/>
                </a:solidFill>
              </a:rPr>
              <a:t>Hierarchical Clustering and </a:t>
            </a:r>
            <a:br>
              <a:rPr lang="en-US" sz="3600" b="1" dirty="0">
                <a:solidFill>
                  <a:srgbClr val="990014"/>
                </a:solidFill>
              </a:rPr>
            </a:br>
            <a:r>
              <a:rPr lang="en-US" sz="3600" b="1" dirty="0">
                <a:solidFill>
                  <a:srgbClr val="990014"/>
                </a:solidFill>
              </a:rPr>
              <a:t>Partitioning Methods</a:t>
            </a:r>
          </a:p>
        </p:txBody>
      </p:sp>
    </p:spTree>
    <p:extLst>
      <p:ext uri="{BB962C8B-B14F-4D97-AF65-F5344CB8AC3E}">
        <p14:creationId xmlns:p14="http://schemas.microsoft.com/office/powerpoint/2010/main" val="769595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3FA4DB-CFD4-FA46-96BE-F83FBD80E6B0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26">
            <a:extLst>
              <a:ext uri="{FF2B5EF4-FFF2-40B4-BE49-F238E27FC236}">
                <a16:creationId xmlns:a16="http://schemas.microsoft.com/office/drawing/2014/main" id="{277FD90D-419C-664A-A7FF-D6FF50712E99}"/>
              </a:ext>
            </a:extLst>
          </p:cNvPr>
          <p:cNvGrpSpPr>
            <a:grpSpLocks/>
          </p:cNvGrpSpPr>
          <p:nvPr/>
        </p:nvGrpSpPr>
        <p:grpSpPr bwMode="auto">
          <a:xfrm>
            <a:off x="171703" y="462943"/>
            <a:ext cx="1426910" cy="1318624"/>
            <a:chOff x="5638800" y="1676400"/>
            <a:chExt cx="2213611" cy="183737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A8BA07-882D-7A42-BF52-240C5BE88576}"/>
                </a:ext>
              </a:extLst>
            </p:cNvPr>
            <p:cNvSpPr/>
            <p:nvPr/>
          </p:nvSpPr>
          <p:spPr>
            <a:xfrm>
              <a:off x="5638800" y="1676400"/>
              <a:ext cx="914663" cy="152453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5134A57-C0EC-994E-B263-F6D3DA4576C2}"/>
                </a:ext>
              </a:extLst>
            </p:cNvPr>
            <p:cNvSpPr/>
            <p:nvPr/>
          </p:nvSpPr>
          <p:spPr>
            <a:xfrm rot="3422441">
              <a:off x="6824182" y="2485548"/>
              <a:ext cx="914718" cy="114174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64281B6-2330-8342-ACB2-532BF019BC21}"/>
                </a:ext>
              </a:extLst>
            </p:cNvPr>
            <p:cNvSpPr/>
            <p:nvPr/>
          </p:nvSpPr>
          <p:spPr>
            <a:xfrm>
              <a:off x="5867466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894DCFC-ED26-DF4C-840E-B0E495E750B1}"/>
                </a:ext>
              </a:extLst>
            </p:cNvPr>
            <p:cNvSpPr/>
            <p:nvPr/>
          </p:nvSpPr>
          <p:spPr>
            <a:xfrm>
              <a:off x="5943688" y="2667345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B3FB0C6-908E-5D46-A248-1797EC16E169}"/>
                </a:ext>
              </a:extLst>
            </p:cNvPr>
            <p:cNvSpPr/>
            <p:nvPr/>
          </p:nvSpPr>
          <p:spPr>
            <a:xfrm>
              <a:off x="6172353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FE8DE2-D730-E341-B875-505ED8111E67}"/>
                </a:ext>
              </a:extLst>
            </p:cNvPr>
            <p:cNvSpPr/>
            <p:nvPr/>
          </p:nvSpPr>
          <p:spPr>
            <a:xfrm>
              <a:off x="6248575" y="259111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D1829C9-0526-4942-915F-F81BB7A20D94}"/>
                </a:ext>
              </a:extLst>
            </p:cNvPr>
            <p:cNvSpPr/>
            <p:nvPr/>
          </p:nvSpPr>
          <p:spPr>
            <a:xfrm>
              <a:off x="6096131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F1A4739-85E3-0A41-98AD-70CF3AD71330}"/>
                </a:ext>
              </a:extLst>
            </p:cNvPr>
            <p:cNvSpPr/>
            <p:nvPr/>
          </p:nvSpPr>
          <p:spPr>
            <a:xfrm>
              <a:off x="5791244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1AC372C-DC41-F749-A0FF-EB0905B1ECA5}"/>
                </a:ext>
              </a:extLst>
            </p:cNvPr>
            <p:cNvSpPr/>
            <p:nvPr/>
          </p:nvSpPr>
          <p:spPr>
            <a:xfrm>
              <a:off x="6096131" y="281979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1061F85-0927-EB43-87AC-4C2673408660}"/>
                </a:ext>
              </a:extLst>
            </p:cNvPr>
            <p:cNvSpPr/>
            <p:nvPr/>
          </p:nvSpPr>
          <p:spPr>
            <a:xfrm>
              <a:off x="7010794" y="289602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7C8307-FD23-364C-B795-A2B4F38226DA}"/>
                </a:ext>
              </a:extLst>
            </p:cNvPr>
            <p:cNvSpPr/>
            <p:nvPr/>
          </p:nvSpPr>
          <p:spPr>
            <a:xfrm>
              <a:off x="7239460" y="2743571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E08B0C9-3615-4740-AFB9-B969ECE88BBC}"/>
                </a:ext>
              </a:extLst>
            </p:cNvPr>
            <p:cNvSpPr/>
            <p:nvPr/>
          </p:nvSpPr>
          <p:spPr>
            <a:xfrm>
              <a:off x="7010794" y="327715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A4958CC-E248-F84D-8F00-DC6924F4EFAB}"/>
                </a:ext>
              </a:extLst>
            </p:cNvPr>
            <p:cNvSpPr/>
            <p:nvPr/>
          </p:nvSpPr>
          <p:spPr>
            <a:xfrm>
              <a:off x="7239460" y="312470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CAF9781-FFA5-ED44-BC2B-72EB00066148}"/>
                </a:ext>
              </a:extLst>
            </p:cNvPr>
            <p:cNvSpPr/>
            <p:nvPr/>
          </p:nvSpPr>
          <p:spPr>
            <a:xfrm>
              <a:off x="7544347" y="304847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D4B4041-F49E-1948-94C5-06037522F2F9}"/>
              </a:ext>
            </a:extLst>
          </p:cNvPr>
          <p:cNvCxnSpPr>
            <a:cxnSpLocks/>
            <a:stCxn id="11" idx="6"/>
            <a:endCxn id="15" idx="1"/>
          </p:cNvCxnSpPr>
          <p:nvPr/>
        </p:nvCxnSpPr>
        <p:spPr>
          <a:xfrm>
            <a:off x="663035" y="1174111"/>
            <a:ext cx="407456" cy="1801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11D74AC7-E50A-E04D-A557-4CDC81887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584" y="60922"/>
            <a:ext cx="2709668" cy="24491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7966BFB-2A8B-CD40-9E63-1B0FD91B0BA4}"/>
              </a:ext>
            </a:extLst>
          </p:cNvPr>
          <p:cNvSpPr txBox="1"/>
          <p:nvPr/>
        </p:nvSpPr>
        <p:spPr>
          <a:xfrm>
            <a:off x="1148746" y="1928942"/>
            <a:ext cx="1456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linkage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79832BD-F0B4-5241-88A2-A31C66579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348" y="217062"/>
            <a:ext cx="2536919" cy="229298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E8ED5EA-C84A-0F4E-9595-FEFD15EF303D}"/>
              </a:ext>
            </a:extLst>
          </p:cNvPr>
          <p:cNvSpPr txBox="1"/>
          <p:nvPr/>
        </p:nvSpPr>
        <p:spPr>
          <a:xfrm>
            <a:off x="6004487" y="1971439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 linkage</a:t>
            </a:r>
          </a:p>
        </p:txBody>
      </p:sp>
      <p:grpSp>
        <p:nvGrpSpPr>
          <p:cNvPr id="40" name="Group 26">
            <a:extLst>
              <a:ext uri="{FF2B5EF4-FFF2-40B4-BE49-F238E27FC236}">
                <a16:creationId xmlns:a16="http://schemas.microsoft.com/office/drawing/2014/main" id="{7F7BDED4-1077-4B4A-B7BD-93EBEC2B1E83}"/>
              </a:ext>
            </a:extLst>
          </p:cNvPr>
          <p:cNvGrpSpPr>
            <a:grpSpLocks/>
          </p:cNvGrpSpPr>
          <p:nvPr/>
        </p:nvGrpSpPr>
        <p:grpSpPr bwMode="auto">
          <a:xfrm>
            <a:off x="5020734" y="402539"/>
            <a:ext cx="1426910" cy="1318624"/>
            <a:chOff x="5638800" y="1676400"/>
            <a:chExt cx="2213611" cy="183737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C33872D-A866-8E46-8E00-0F961F846BE0}"/>
                </a:ext>
              </a:extLst>
            </p:cNvPr>
            <p:cNvSpPr/>
            <p:nvPr/>
          </p:nvSpPr>
          <p:spPr>
            <a:xfrm>
              <a:off x="5638800" y="1676400"/>
              <a:ext cx="914663" cy="152453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7DA24F7-BE05-7945-894A-0B79707F5F3B}"/>
                </a:ext>
              </a:extLst>
            </p:cNvPr>
            <p:cNvSpPr/>
            <p:nvPr/>
          </p:nvSpPr>
          <p:spPr>
            <a:xfrm rot="3422441">
              <a:off x="6824182" y="2485548"/>
              <a:ext cx="914718" cy="114174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36A7C71-56DF-7A4F-B6A1-147ED1E206B3}"/>
                </a:ext>
              </a:extLst>
            </p:cNvPr>
            <p:cNvSpPr/>
            <p:nvPr/>
          </p:nvSpPr>
          <p:spPr>
            <a:xfrm>
              <a:off x="5867466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2681C7D-EF23-674E-ABCC-30F911549506}"/>
                </a:ext>
              </a:extLst>
            </p:cNvPr>
            <p:cNvSpPr/>
            <p:nvPr/>
          </p:nvSpPr>
          <p:spPr>
            <a:xfrm>
              <a:off x="5943688" y="2667345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1570A3B-073F-6449-8CED-18A23CBEEDAF}"/>
                </a:ext>
              </a:extLst>
            </p:cNvPr>
            <p:cNvSpPr/>
            <p:nvPr/>
          </p:nvSpPr>
          <p:spPr>
            <a:xfrm>
              <a:off x="6172353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0D9BC26-78C4-654C-8B9A-100F9D70DFDC}"/>
                </a:ext>
              </a:extLst>
            </p:cNvPr>
            <p:cNvSpPr/>
            <p:nvPr/>
          </p:nvSpPr>
          <p:spPr>
            <a:xfrm>
              <a:off x="6248575" y="259111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B45D647-5D5F-A14D-A4CB-1688264FDD4E}"/>
                </a:ext>
              </a:extLst>
            </p:cNvPr>
            <p:cNvSpPr/>
            <p:nvPr/>
          </p:nvSpPr>
          <p:spPr>
            <a:xfrm>
              <a:off x="6096131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55D1329-E0F7-3441-B8F7-3D7D5AB6E0CC}"/>
                </a:ext>
              </a:extLst>
            </p:cNvPr>
            <p:cNvSpPr/>
            <p:nvPr/>
          </p:nvSpPr>
          <p:spPr>
            <a:xfrm>
              <a:off x="5791244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72A532F-9DF5-684C-840B-EB3B258213AD}"/>
                </a:ext>
              </a:extLst>
            </p:cNvPr>
            <p:cNvSpPr/>
            <p:nvPr/>
          </p:nvSpPr>
          <p:spPr>
            <a:xfrm>
              <a:off x="6096131" y="281979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59C4377-3719-CA42-86E5-913F8C3AE9ED}"/>
                </a:ext>
              </a:extLst>
            </p:cNvPr>
            <p:cNvSpPr/>
            <p:nvPr/>
          </p:nvSpPr>
          <p:spPr>
            <a:xfrm>
              <a:off x="7010794" y="289602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4D3DF09-8889-3342-A347-3A1D8F13BFDF}"/>
                </a:ext>
              </a:extLst>
            </p:cNvPr>
            <p:cNvSpPr/>
            <p:nvPr/>
          </p:nvSpPr>
          <p:spPr>
            <a:xfrm>
              <a:off x="7239460" y="2743571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B908902-A19B-3549-AED9-E81E8BBB6C2A}"/>
                </a:ext>
              </a:extLst>
            </p:cNvPr>
            <p:cNvSpPr/>
            <p:nvPr/>
          </p:nvSpPr>
          <p:spPr>
            <a:xfrm>
              <a:off x="7010794" y="327715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83F327E-AF53-2441-9343-9766AFE959D2}"/>
                </a:ext>
              </a:extLst>
            </p:cNvPr>
            <p:cNvSpPr/>
            <p:nvPr/>
          </p:nvSpPr>
          <p:spPr>
            <a:xfrm>
              <a:off x="7239460" y="312470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85726E6-F1A6-BF47-BDA7-6F0824BF76A7}"/>
                </a:ext>
              </a:extLst>
            </p:cNvPr>
            <p:cNvSpPr/>
            <p:nvPr/>
          </p:nvSpPr>
          <p:spPr>
            <a:xfrm>
              <a:off x="7544347" y="304847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F0CD6D5-7BC1-E544-8819-3AEB6D485EF6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150125" y="742100"/>
            <a:ext cx="1113330" cy="66115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73356FF3-1B57-5D4A-A0C0-6D660BA563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5220" y="2717825"/>
            <a:ext cx="2449109" cy="2264951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DB75A07C-EAC9-0E49-AB62-3725BCC9CCD8}"/>
              </a:ext>
            </a:extLst>
          </p:cNvPr>
          <p:cNvGrpSpPr/>
          <p:nvPr/>
        </p:nvGrpSpPr>
        <p:grpSpPr>
          <a:xfrm>
            <a:off x="392930" y="3833370"/>
            <a:ext cx="927725" cy="351611"/>
            <a:chOff x="1538650" y="4575556"/>
            <a:chExt cx="1650380" cy="576915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B127F08-8AB5-C048-8096-F90BC44B77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8650" y="4575556"/>
              <a:ext cx="1262055" cy="9167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D57E2AE-2A22-8C43-A452-55BAA638AD95}"/>
                </a:ext>
              </a:extLst>
            </p:cNvPr>
            <p:cNvCxnSpPr>
              <a:cxnSpLocks/>
            </p:cNvCxnSpPr>
            <p:nvPr/>
          </p:nvCxnSpPr>
          <p:spPr>
            <a:xfrm>
              <a:off x="1538650" y="4667233"/>
              <a:ext cx="1650380" cy="27503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4DC991AE-C26E-2244-BC52-C9B9728FE12F}"/>
                </a:ext>
              </a:extLst>
            </p:cNvPr>
            <p:cNvCxnSpPr>
              <a:cxnSpLocks/>
            </p:cNvCxnSpPr>
            <p:nvPr/>
          </p:nvCxnSpPr>
          <p:spPr>
            <a:xfrm>
              <a:off x="1538650" y="4667233"/>
              <a:ext cx="970811" cy="9167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5162020C-7E44-054B-A5B6-43BA7F2A489D}"/>
                </a:ext>
              </a:extLst>
            </p:cNvPr>
            <p:cNvCxnSpPr>
              <a:cxnSpLocks/>
            </p:cNvCxnSpPr>
            <p:nvPr/>
          </p:nvCxnSpPr>
          <p:spPr>
            <a:xfrm>
              <a:off x="1538650" y="4667233"/>
              <a:ext cx="1262055" cy="3667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ECB10998-8C06-7244-97AF-9F8DC277D7F4}"/>
                </a:ext>
              </a:extLst>
            </p:cNvPr>
            <p:cNvCxnSpPr>
              <a:cxnSpLocks/>
            </p:cNvCxnSpPr>
            <p:nvPr/>
          </p:nvCxnSpPr>
          <p:spPr>
            <a:xfrm>
              <a:off x="1538650" y="4667233"/>
              <a:ext cx="999246" cy="48523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13147ED-AD64-974B-81A4-63CC68016ADD}"/>
              </a:ext>
            </a:extLst>
          </p:cNvPr>
          <p:cNvGrpSpPr/>
          <p:nvPr/>
        </p:nvGrpSpPr>
        <p:grpSpPr>
          <a:xfrm>
            <a:off x="468713" y="3541840"/>
            <a:ext cx="889137" cy="630982"/>
            <a:chOff x="1635731" y="4117171"/>
            <a:chExt cx="1581734" cy="1035300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EBB0145F-FAF3-A74B-984D-B2F57E9AE3D0}"/>
                </a:ext>
              </a:extLst>
            </p:cNvPr>
            <p:cNvCxnSpPr>
              <a:cxnSpLocks/>
            </p:cNvCxnSpPr>
            <p:nvPr/>
          </p:nvCxnSpPr>
          <p:spPr>
            <a:xfrm>
              <a:off x="1635731" y="4117171"/>
              <a:ext cx="1193409" cy="393560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58E0BF7-091C-4641-9CD1-284B005A74EE}"/>
                </a:ext>
              </a:extLst>
            </p:cNvPr>
            <p:cNvCxnSpPr>
              <a:cxnSpLocks/>
            </p:cNvCxnSpPr>
            <p:nvPr/>
          </p:nvCxnSpPr>
          <p:spPr>
            <a:xfrm>
              <a:off x="1635731" y="4117171"/>
              <a:ext cx="1581734" cy="760268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5ABD4C18-B362-9F47-822C-1BD1BC89A6C5}"/>
                </a:ext>
              </a:extLst>
            </p:cNvPr>
            <p:cNvCxnSpPr>
              <a:cxnSpLocks/>
            </p:cNvCxnSpPr>
            <p:nvPr/>
          </p:nvCxnSpPr>
          <p:spPr>
            <a:xfrm>
              <a:off x="1635731" y="4117171"/>
              <a:ext cx="902165" cy="576914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78A93C02-F681-444D-BD49-80C9C9978753}"/>
                </a:ext>
              </a:extLst>
            </p:cNvPr>
            <p:cNvCxnSpPr>
              <a:cxnSpLocks/>
            </p:cNvCxnSpPr>
            <p:nvPr/>
          </p:nvCxnSpPr>
          <p:spPr>
            <a:xfrm>
              <a:off x="1635731" y="4117171"/>
              <a:ext cx="1193409" cy="851946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2D9F6B16-0AD5-B142-8AC6-2468390DC0D1}"/>
                </a:ext>
              </a:extLst>
            </p:cNvPr>
            <p:cNvCxnSpPr>
              <a:cxnSpLocks/>
            </p:cNvCxnSpPr>
            <p:nvPr/>
          </p:nvCxnSpPr>
          <p:spPr>
            <a:xfrm>
              <a:off x="1635731" y="4117171"/>
              <a:ext cx="902165" cy="1035300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26">
            <a:extLst>
              <a:ext uri="{FF2B5EF4-FFF2-40B4-BE49-F238E27FC236}">
                <a16:creationId xmlns:a16="http://schemas.microsoft.com/office/drawing/2014/main" id="{8EF807F4-3B06-4944-A4DB-4F65F6350E08}"/>
              </a:ext>
            </a:extLst>
          </p:cNvPr>
          <p:cNvGrpSpPr>
            <a:grpSpLocks/>
          </p:cNvGrpSpPr>
          <p:nvPr/>
        </p:nvGrpSpPr>
        <p:grpSpPr bwMode="auto">
          <a:xfrm>
            <a:off x="171703" y="3108626"/>
            <a:ext cx="1456361" cy="1308100"/>
            <a:chOff x="5638800" y="1676400"/>
            <a:chExt cx="2213611" cy="1837377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964D310-68FE-B040-8937-2516C42BAABA}"/>
                </a:ext>
              </a:extLst>
            </p:cNvPr>
            <p:cNvSpPr/>
            <p:nvPr/>
          </p:nvSpPr>
          <p:spPr>
            <a:xfrm>
              <a:off x="5638800" y="1676400"/>
              <a:ext cx="914663" cy="152453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7B3AEC-1F75-7A4A-933F-10007622E77D}"/>
                </a:ext>
              </a:extLst>
            </p:cNvPr>
            <p:cNvSpPr/>
            <p:nvPr/>
          </p:nvSpPr>
          <p:spPr>
            <a:xfrm rot="3422441">
              <a:off x="6824182" y="2485548"/>
              <a:ext cx="914718" cy="1141740"/>
            </a:xfrm>
            <a:prstGeom prst="ellipse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C5864BD-6876-B347-AEBE-76E6C5B5F26B}"/>
                </a:ext>
              </a:extLst>
            </p:cNvPr>
            <p:cNvSpPr/>
            <p:nvPr/>
          </p:nvSpPr>
          <p:spPr>
            <a:xfrm>
              <a:off x="5867466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733004E-4ED3-A546-A781-366B4B9E9604}"/>
                </a:ext>
              </a:extLst>
            </p:cNvPr>
            <p:cNvSpPr/>
            <p:nvPr/>
          </p:nvSpPr>
          <p:spPr>
            <a:xfrm>
              <a:off x="5943688" y="2667345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9AFF5EA1-235B-F840-A043-E2069769FAF2}"/>
                </a:ext>
              </a:extLst>
            </p:cNvPr>
            <p:cNvSpPr/>
            <p:nvPr/>
          </p:nvSpPr>
          <p:spPr>
            <a:xfrm>
              <a:off x="6172353" y="2362439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0BA92F7-CBA7-B641-977B-FB6EB4323F63}"/>
                </a:ext>
              </a:extLst>
            </p:cNvPr>
            <p:cNvSpPr/>
            <p:nvPr/>
          </p:nvSpPr>
          <p:spPr>
            <a:xfrm>
              <a:off x="6248575" y="259111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B2AB34FE-5C3C-F14B-949B-5C54B7B386E3}"/>
                </a:ext>
              </a:extLst>
            </p:cNvPr>
            <p:cNvSpPr/>
            <p:nvPr/>
          </p:nvSpPr>
          <p:spPr>
            <a:xfrm>
              <a:off x="6096131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7D4FBA3-3C7E-B344-B653-91B7AAE32348}"/>
                </a:ext>
              </a:extLst>
            </p:cNvPr>
            <p:cNvSpPr/>
            <p:nvPr/>
          </p:nvSpPr>
          <p:spPr>
            <a:xfrm>
              <a:off x="5791244" y="2057533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8ADC1ED3-87B5-F846-B569-F12801854EC9}"/>
                </a:ext>
              </a:extLst>
            </p:cNvPr>
            <p:cNvSpPr/>
            <p:nvPr/>
          </p:nvSpPr>
          <p:spPr>
            <a:xfrm>
              <a:off x="6096131" y="2819798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FAD65FF2-0A02-6F4F-B619-DF11F5655B4E}"/>
                </a:ext>
              </a:extLst>
            </p:cNvPr>
            <p:cNvSpPr/>
            <p:nvPr/>
          </p:nvSpPr>
          <p:spPr>
            <a:xfrm>
              <a:off x="7010794" y="289602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8B8E59EE-D09F-3349-9393-E2F7DBB3C667}"/>
                </a:ext>
              </a:extLst>
            </p:cNvPr>
            <p:cNvSpPr/>
            <p:nvPr/>
          </p:nvSpPr>
          <p:spPr>
            <a:xfrm>
              <a:off x="7239460" y="2743571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3F777C0-F21D-B449-B239-B7A70F37E89E}"/>
                </a:ext>
              </a:extLst>
            </p:cNvPr>
            <p:cNvSpPr/>
            <p:nvPr/>
          </p:nvSpPr>
          <p:spPr>
            <a:xfrm>
              <a:off x="7010794" y="327715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015D13B-6207-4545-9785-A18A4CEFE924}"/>
                </a:ext>
              </a:extLst>
            </p:cNvPr>
            <p:cNvSpPr/>
            <p:nvPr/>
          </p:nvSpPr>
          <p:spPr>
            <a:xfrm>
              <a:off x="7239460" y="3124704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CB8F11D-C550-FA4E-BA6E-4CBC708E5CCC}"/>
                </a:ext>
              </a:extLst>
            </p:cNvPr>
            <p:cNvSpPr/>
            <p:nvPr/>
          </p:nvSpPr>
          <p:spPr>
            <a:xfrm>
              <a:off x="7544347" y="3048477"/>
              <a:ext cx="152444" cy="15245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5A2B6D0F-7CCF-9F4C-9EBC-664E82588F17}"/>
              </a:ext>
            </a:extLst>
          </p:cNvPr>
          <p:cNvSpPr txBox="1"/>
          <p:nvPr/>
        </p:nvSpPr>
        <p:spPr>
          <a:xfrm>
            <a:off x="1224796" y="4544182"/>
            <a:ext cx="1653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linkage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BB13CBDE-48E7-3849-A5B7-A5767626A2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9043" y="2541766"/>
            <a:ext cx="2601944" cy="2351757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AE7DC81D-223C-EF4E-B229-85895AB4E690}"/>
              </a:ext>
            </a:extLst>
          </p:cNvPr>
          <p:cNvSpPr txBox="1"/>
          <p:nvPr/>
        </p:nvSpPr>
        <p:spPr>
          <a:xfrm>
            <a:off x="6003398" y="4463206"/>
            <a:ext cx="1618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Ward’s method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9515A40-A500-6949-AF62-039A98D2867B}"/>
              </a:ext>
            </a:extLst>
          </p:cNvPr>
          <p:cNvSpPr txBox="1"/>
          <p:nvPr/>
        </p:nvSpPr>
        <p:spPr>
          <a:xfrm>
            <a:off x="5413799" y="3358344"/>
            <a:ext cx="1048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Minimize</a:t>
            </a:r>
          </a:p>
          <a:p>
            <a:r>
              <a:rPr lang="en-US" dirty="0"/>
              <a:t>RSS</a:t>
            </a:r>
          </a:p>
        </p:txBody>
      </p:sp>
    </p:spTree>
    <p:extLst>
      <p:ext uri="{BB962C8B-B14F-4D97-AF65-F5344CB8AC3E}">
        <p14:creationId xmlns:p14="http://schemas.microsoft.com/office/powerpoint/2010/main" val="155381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9" grpId="0"/>
      <p:bldP spid="86" grpId="0"/>
      <p:bldP spid="89" grpId="0"/>
      <p:bldP spid="9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45CABD-EC5E-414F-A22B-00090191A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85" y="532921"/>
            <a:ext cx="4426803" cy="39066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98E7E8-6FF4-2B4E-92DC-456B98008AD1}"/>
              </a:ext>
            </a:extLst>
          </p:cNvPr>
          <p:cNvSpPr txBox="1"/>
          <p:nvPr/>
        </p:nvSpPr>
        <p:spPr>
          <a:xfrm>
            <a:off x="5939018" y="1515533"/>
            <a:ext cx="25842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dissimilarities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Between samples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Between 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1DF39-260B-6443-B00C-E77DAD9D5DF6}"/>
              </a:ext>
            </a:extLst>
          </p:cNvPr>
          <p:cNvSpPr txBox="1"/>
          <p:nvPr/>
        </p:nvSpPr>
        <p:spPr>
          <a:xfrm>
            <a:off x="5723467" y="1146201"/>
            <a:ext cx="10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Analysis:</a:t>
            </a:r>
          </a:p>
        </p:txBody>
      </p:sp>
    </p:spTree>
    <p:extLst>
      <p:ext uri="{BB962C8B-B14F-4D97-AF65-F5344CB8AC3E}">
        <p14:creationId xmlns:p14="http://schemas.microsoft.com/office/powerpoint/2010/main" val="301560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162855"/>
            <a:ext cx="9144000" cy="857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Goals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90014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573601" y="798252"/>
            <a:ext cx="8229600" cy="2778915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D0DCF45-C771-F04C-AF54-42C9B347EAC3}"/>
              </a:ext>
            </a:extLst>
          </p:cNvPr>
          <p:cNvSpPr txBox="1">
            <a:spLocks/>
          </p:cNvSpPr>
          <p:nvPr/>
        </p:nvSpPr>
        <p:spPr>
          <a:xfrm>
            <a:off x="553746" y="1096883"/>
            <a:ext cx="8289309" cy="3028197"/>
          </a:xfrm>
          <a:prstGeom prst="rect">
            <a:avLst/>
          </a:prstGeom>
        </p:spPr>
        <p:txBody>
          <a:bodyPr>
            <a:noAutofit/>
          </a:bodyPr>
          <a:lstStyle/>
          <a:p>
            <a:pPr lvl="2">
              <a:spcBef>
                <a:spcPct val="20000"/>
              </a:spcBef>
              <a:buClr>
                <a:schemeClr val="tx1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7F118-2DBC-7146-95C1-795061925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1684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To visualize data using</a:t>
            </a:r>
          </a:p>
          <a:p>
            <a:pPr lvl="1"/>
            <a:r>
              <a:rPr lang="en-US" sz="2400" dirty="0"/>
              <a:t>Dimension reduction method</a:t>
            </a:r>
          </a:p>
          <a:p>
            <a:pPr lvl="2"/>
            <a:r>
              <a:rPr lang="en-US" sz="2000" dirty="0"/>
              <a:t>Principal component analysis</a:t>
            </a:r>
          </a:p>
          <a:p>
            <a:pPr lvl="2"/>
            <a:r>
              <a:rPr lang="en-US" sz="2000" dirty="0"/>
              <a:t>Canonical Correlation Analysis</a:t>
            </a:r>
          </a:p>
          <a:p>
            <a:pPr lvl="1"/>
            <a:r>
              <a:rPr lang="en-US" sz="2400" dirty="0"/>
              <a:t>Cluster Analysis</a:t>
            </a:r>
          </a:p>
          <a:p>
            <a:pPr lvl="2"/>
            <a:r>
              <a:rPr lang="en-US" sz="2000" dirty="0"/>
              <a:t>Hierarchical clustering</a:t>
            </a:r>
          </a:p>
          <a:p>
            <a:pPr lvl="2"/>
            <a:r>
              <a:rPr lang="en-US" sz="2000" dirty="0"/>
              <a:t>Partitioning methods </a:t>
            </a:r>
          </a:p>
          <a:p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735ACDC9-121F-154C-8BC7-891284846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347" y="1096883"/>
            <a:ext cx="2634039" cy="1738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AF0DF7-0470-0A41-8213-2E9ACFC1A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8250" y="2728151"/>
            <a:ext cx="2088405" cy="17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1697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8C89F2-020A-6040-AFC8-58FB54AF1985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Box 31">
            <a:extLst>
              <a:ext uri="{FF2B5EF4-FFF2-40B4-BE49-F238E27FC236}">
                <a16:creationId xmlns:a16="http://schemas.microsoft.com/office/drawing/2014/main" id="{DB2A4115-195F-D544-B682-2A3DD10E72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256" y="387294"/>
            <a:ext cx="769487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b="1" dirty="0">
                <a:solidFill>
                  <a:srgbClr val="990014"/>
                </a:solidFill>
                <a:ea typeface="+mj-ea"/>
                <a:cs typeface="Arial" panose="020B0604020202020204" pitchFamily="34" charset="0"/>
              </a:rPr>
              <a:t>Colon adenocarcinoma:  CpG island methylator phenotype</a:t>
            </a:r>
          </a:p>
        </p:txBody>
      </p:sp>
      <p:pic>
        <p:nvPicPr>
          <p:cNvPr id="11" name="Picture 10" descr="Chart&#10;&#10;Description automatically generated with medium confidence">
            <a:extLst>
              <a:ext uri="{FF2B5EF4-FFF2-40B4-BE49-F238E27FC236}">
                <a16:creationId xmlns:a16="http://schemas.microsoft.com/office/drawing/2014/main" id="{89D9D18F-68D3-4A4E-9248-D91592CFB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860" y="1445521"/>
            <a:ext cx="4597941" cy="31106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B195634-B658-B841-83D4-DBA59C322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4667199"/>
            <a:ext cx="2273300" cy="215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445CB1-97FE-7748-B146-AF6887D24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256" y="4633810"/>
            <a:ext cx="2652183" cy="2826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D69DA39-2106-9042-8523-3C4465034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16" y="1752599"/>
            <a:ext cx="4087184" cy="2239869"/>
          </a:xfrm>
          <a:prstGeom prst="rect">
            <a:avLst/>
          </a:prstGeom>
        </p:spPr>
      </p:pic>
      <p:sp>
        <p:nvSpPr>
          <p:cNvPr id="8" name="Rectangle 34">
            <a:extLst>
              <a:ext uri="{FF2B5EF4-FFF2-40B4-BE49-F238E27FC236}">
                <a16:creationId xmlns:a16="http://schemas.microsoft.com/office/drawing/2014/main" id="{75CA5EB4-3184-AD4E-9D1E-AA67AF9C8E32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304327" y="2617597"/>
            <a:ext cx="2142067" cy="801539"/>
          </a:xfrm>
          <a:prstGeom prst="rect">
            <a:avLst/>
          </a:prstGeom>
          <a:noFill/>
          <a:ln w="28575">
            <a:solidFill>
              <a:srgbClr val="80F96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292196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3564CBD4-B236-5440-AE49-F3A95AD8F893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B081441-EF7F-F44A-B3EC-04D315D76080}"/>
              </a:ext>
            </a:extLst>
          </p:cNvPr>
          <p:cNvSpPr txBox="1">
            <a:spLocks/>
          </p:cNvSpPr>
          <p:nvPr/>
        </p:nvSpPr>
        <p:spPr>
          <a:xfrm>
            <a:off x="440370" y="220473"/>
            <a:ext cx="6213860" cy="6429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514350"/>
            <a:r>
              <a:rPr lang="en-US" altLang="en-US" sz="3200" dirty="0">
                <a:solidFill>
                  <a:srgbClr val="99001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Partitioning Method: K-means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0221CF-DD21-4E46-A81E-80B68C93866F}"/>
              </a:ext>
            </a:extLst>
          </p:cNvPr>
          <p:cNvSpPr/>
          <p:nvPr/>
        </p:nvSpPr>
        <p:spPr>
          <a:xfrm>
            <a:off x="3418713" y="178136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08ADE3E-9FD5-0B47-A1EF-76A431F601D8}"/>
              </a:ext>
            </a:extLst>
          </p:cNvPr>
          <p:cNvSpPr/>
          <p:nvPr/>
        </p:nvSpPr>
        <p:spPr>
          <a:xfrm>
            <a:off x="3590163" y="195281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9346198-475D-5D40-AABC-F9290270BC36}"/>
              </a:ext>
            </a:extLst>
          </p:cNvPr>
          <p:cNvSpPr/>
          <p:nvPr/>
        </p:nvSpPr>
        <p:spPr>
          <a:xfrm>
            <a:off x="3375851" y="195281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D0703F9-BF95-1443-88C8-DD66B0F000C8}"/>
              </a:ext>
            </a:extLst>
          </p:cNvPr>
          <p:cNvSpPr/>
          <p:nvPr/>
        </p:nvSpPr>
        <p:spPr>
          <a:xfrm>
            <a:off x="3547301" y="212426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F0FD1F8-4C30-F84A-A0C0-CDF306EB22C2}"/>
              </a:ext>
            </a:extLst>
          </p:cNvPr>
          <p:cNvSpPr/>
          <p:nvPr/>
        </p:nvSpPr>
        <p:spPr>
          <a:xfrm>
            <a:off x="3204401" y="20814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4870D5-9D45-B844-9539-A6842A3ADD5E}"/>
              </a:ext>
            </a:extLst>
          </p:cNvPr>
          <p:cNvSpPr/>
          <p:nvPr/>
        </p:nvSpPr>
        <p:spPr>
          <a:xfrm>
            <a:off x="2732913" y="246716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C8F58F5-BA06-3044-B046-03C483CC2830}"/>
              </a:ext>
            </a:extLst>
          </p:cNvPr>
          <p:cNvSpPr/>
          <p:nvPr/>
        </p:nvSpPr>
        <p:spPr>
          <a:xfrm>
            <a:off x="2518601" y="255289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F8580F6-384A-9942-AEF9-06E282A72145}"/>
              </a:ext>
            </a:extLst>
          </p:cNvPr>
          <p:cNvSpPr/>
          <p:nvPr/>
        </p:nvSpPr>
        <p:spPr>
          <a:xfrm>
            <a:off x="2432876" y="2681478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68506E-9AAA-5F47-8579-3BF34B470E9A}"/>
              </a:ext>
            </a:extLst>
          </p:cNvPr>
          <p:cNvSpPr/>
          <p:nvPr/>
        </p:nvSpPr>
        <p:spPr>
          <a:xfrm>
            <a:off x="2347151" y="259575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5A892B-970B-FA4F-812A-A5F26CF8887B}"/>
              </a:ext>
            </a:extLst>
          </p:cNvPr>
          <p:cNvSpPr/>
          <p:nvPr/>
        </p:nvSpPr>
        <p:spPr>
          <a:xfrm>
            <a:off x="2261426" y="281006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DB9C4D6-B4B3-CC4A-9C13-DE884CDEB9C7}"/>
              </a:ext>
            </a:extLst>
          </p:cNvPr>
          <p:cNvSpPr/>
          <p:nvPr/>
        </p:nvSpPr>
        <p:spPr>
          <a:xfrm>
            <a:off x="2047113" y="281006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3AE33C0-6EC4-9C4F-AB28-913FB1AE2F13}"/>
              </a:ext>
            </a:extLst>
          </p:cNvPr>
          <p:cNvSpPr/>
          <p:nvPr/>
        </p:nvSpPr>
        <p:spPr>
          <a:xfrm>
            <a:off x="2218563" y="2981516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A6F4C4-453A-8849-B1C1-07EB708878F2}"/>
              </a:ext>
            </a:extLst>
          </p:cNvPr>
          <p:cNvSpPr/>
          <p:nvPr/>
        </p:nvSpPr>
        <p:spPr>
          <a:xfrm>
            <a:off x="3375851" y="2167128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C246B90-282D-5241-942C-F8A3E100EF1A}"/>
              </a:ext>
            </a:extLst>
          </p:cNvPr>
          <p:cNvSpPr/>
          <p:nvPr/>
        </p:nvSpPr>
        <p:spPr>
          <a:xfrm>
            <a:off x="3590163" y="23814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1AF270-DE14-7E44-AE7C-C01A69CC3BBF}"/>
              </a:ext>
            </a:extLst>
          </p:cNvPr>
          <p:cNvSpPr/>
          <p:nvPr/>
        </p:nvSpPr>
        <p:spPr>
          <a:xfrm>
            <a:off x="3418713" y="23814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5BF6718-8365-4B47-8219-4C7F157A2EE0}"/>
              </a:ext>
            </a:extLst>
          </p:cNvPr>
          <p:cNvSpPr/>
          <p:nvPr/>
        </p:nvSpPr>
        <p:spPr>
          <a:xfrm>
            <a:off x="3504438" y="259575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E78B09-C4D9-0C41-A114-B4531A83E44A}"/>
              </a:ext>
            </a:extLst>
          </p:cNvPr>
          <p:cNvSpPr/>
          <p:nvPr/>
        </p:nvSpPr>
        <p:spPr>
          <a:xfrm>
            <a:off x="3418713" y="27243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AAB18E2-FB5B-2F43-9A89-9D2D3EBF691F}"/>
              </a:ext>
            </a:extLst>
          </p:cNvPr>
          <p:cNvSpPr/>
          <p:nvPr/>
        </p:nvSpPr>
        <p:spPr>
          <a:xfrm>
            <a:off x="2861501" y="27243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9BC5F25-F897-8342-8B72-2D4221E717C9}"/>
              </a:ext>
            </a:extLst>
          </p:cNvPr>
          <p:cNvSpPr/>
          <p:nvPr/>
        </p:nvSpPr>
        <p:spPr>
          <a:xfrm>
            <a:off x="2647188" y="27243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224D737-6115-1A43-8051-87B4C966F438}"/>
              </a:ext>
            </a:extLst>
          </p:cNvPr>
          <p:cNvSpPr/>
          <p:nvPr/>
        </p:nvSpPr>
        <p:spPr>
          <a:xfrm>
            <a:off x="2818638" y="289579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58D4E51-297B-D848-8123-F19DD055AA58}"/>
              </a:ext>
            </a:extLst>
          </p:cNvPr>
          <p:cNvSpPr/>
          <p:nvPr/>
        </p:nvSpPr>
        <p:spPr>
          <a:xfrm>
            <a:off x="3761613" y="1995678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02442B6-C8B0-2540-BE05-C2ED38E39374}"/>
              </a:ext>
            </a:extLst>
          </p:cNvPr>
          <p:cNvSpPr/>
          <p:nvPr/>
        </p:nvSpPr>
        <p:spPr>
          <a:xfrm>
            <a:off x="3933063" y="2167128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31B9F8E-C462-0A47-AA20-246C51772A0B}"/>
              </a:ext>
            </a:extLst>
          </p:cNvPr>
          <p:cNvSpPr/>
          <p:nvPr/>
        </p:nvSpPr>
        <p:spPr>
          <a:xfrm>
            <a:off x="3718751" y="2167128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F08BCC3-5A89-3B47-9A1E-CAB521E3DB6A}"/>
              </a:ext>
            </a:extLst>
          </p:cNvPr>
          <p:cNvSpPr/>
          <p:nvPr/>
        </p:nvSpPr>
        <p:spPr>
          <a:xfrm>
            <a:off x="3933063" y="24243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5DB7914-FC38-E648-85AD-1B001A0077B1}"/>
              </a:ext>
            </a:extLst>
          </p:cNvPr>
          <p:cNvSpPr/>
          <p:nvPr/>
        </p:nvSpPr>
        <p:spPr>
          <a:xfrm>
            <a:off x="2518601" y="27672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615C2C4-FA1E-704A-80B6-2C12BFAB44D0}"/>
              </a:ext>
            </a:extLst>
          </p:cNvPr>
          <p:cNvSpPr/>
          <p:nvPr/>
        </p:nvSpPr>
        <p:spPr>
          <a:xfrm>
            <a:off x="2690051" y="293865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7279F8F-6486-3541-BC2F-B0AF681F4269}"/>
              </a:ext>
            </a:extLst>
          </p:cNvPr>
          <p:cNvSpPr/>
          <p:nvPr/>
        </p:nvSpPr>
        <p:spPr>
          <a:xfrm>
            <a:off x="2475738" y="293865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8BFD15E-11D3-F44A-80ED-0829D2BC98A4}"/>
              </a:ext>
            </a:extLst>
          </p:cNvPr>
          <p:cNvSpPr/>
          <p:nvPr/>
        </p:nvSpPr>
        <p:spPr>
          <a:xfrm>
            <a:off x="2561463" y="31101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091518D-8F9E-5F45-8724-F41906A0B9A3}"/>
              </a:ext>
            </a:extLst>
          </p:cNvPr>
          <p:cNvSpPr/>
          <p:nvPr/>
        </p:nvSpPr>
        <p:spPr>
          <a:xfrm>
            <a:off x="3761613" y="24243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43416DB-C51C-834C-973D-B90CE4F0B587}"/>
              </a:ext>
            </a:extLst>
          </p:cNvPr>
          <p:cNvSpPr/>
          <p:nvPr/>
        </p:nvSpPr>
        <p:spPr>
          <a:xfrm>
            <a:off x="3247263" y="173850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DD466A7-9CEC-234E-AEC8-DEA055087E23}"/>
              </a:ext>
            </a:extLst>
          </p:cNvPr>
          <p:cNvSpPr/>
          <p:nvPr/>
        </p:nvSpPr>
        <p:spPr>
          <a:xfrm>
            <a:off x="3633026" y="2724341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C53DB1C-0E6F-6B4C-B5E0-8785C58D63A9}"/>
              </a:ext>
            </a:extLst>
          </p:cNvPr>
          <p:cNvSpPr/>
          <p:nvPr/>
        </p:nvSpPr>
        <p:spPr>
          <a:xfrm>
            <a:off x="3204401" y="1909953"/>
            <a:ext cx="85725" cy="85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718AE93-B05B-6B45-A316-14EEDFAAD925}"/>
              </a:ext>
            </a:extLst>
          </p:cNvPr>
          <p:cNvSpPr/>
          <p:nvPr/>
        </p:nvSpPr>
        <p:spPr>
          <a:xfrm rot="1195888">
            <a:off x="2927581" y="1747433"/>
            <a:ext cx="1156395" cy="59739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5D2ED93-722E-F644-BF04-60D5BCF160B8}"/>
              </a:ext>
            </a:extLst>
          </p:cNvPr>
          <p:cNvSpPr/>
          <p:nvPr/>
        </p:nvSpPr>
        <p:spPr>
          <a:xfrm rot="21058548">
            <a:off x="1740825" y="2370725"/>
            <a:ext cx="2441377" cy="8911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069F474-AFFC-DC40-8517-D6B485455D4D}"/>
              </a:ext>
            </a:extLst>
          </p:cNvPr>
          <p:cNvSpPr/>
          <p:nvPr/>
        </p:nvSpPr>
        <p:spPr>
          <a:xfrm>
            <a:off x="3504438" y="1995678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87AAFE0-7BD5-AF49-BF7A-B3A4B2358807}"/>
              </a:ext>
            </a:extLst>
          </p:cNvPr>
          <p:cNvSpPr/>
          <p:nvPr/>
        </p:nvSpPr>
        <p:spPr>
          <a:xfrm>
            <a:off x="2904363" y="2681478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B10B000-190E-FA4E-9FA8-0AB1050A28AB}"/>
              </a:ext>
            </a:extLst>
          </p:cNvPr>
          <p:cNvSpPr/>
          <p:nvPr/>
        </p:nvSpPr>
        <p:spPr>
          <a:xfrm rot="1931405">
            <a:off x="2903470" y="1806368"/>
            <a:ext cx="1253729" cy="67597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5291E77-D3BE-1E44-8750-10AECC7364D3}"/>
              </a:ext>
            </a:extLst>
          </p:cNvPr>
          <p:cNvSpPr/>
          <p:nvPr/>
        </p:nvSpPr>
        <p:spPr>
          <a:xfrm>
            <a:off x="1869413" y="2437699"/>
            <a:ext cx="1975247" cy="79831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484BB95-E9A5-7345-A32B-C800E08427BD}"/>
              </a:ext>
            </a:extLst>
          </p:cNvPr>
          <p:cNvSpPr/>
          <p:nvPr/>
        </p:nvSpPr>
        <p:spPr>
          <a:xfrm>
            <a:off x="3504438" y="2124266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37B771E-CD5D-344E-A7FD-B83495A62701}"/>
              </a:ext>
            </a:extLst>
          </p:cNvPr>
          <p:cNvSpPr/>
          <p:nvPr/>
        </p:nvSpPr>
        <p:spPr>
          <a:xfrm>
            <a:off x="2775776" y="2767203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7DE5041-215A-394A-982C-70D6D351D45D}"/>
              </a:ext>
            </a:extLst>
          </p:cNvPr>
          <p:cNvSpPr/>
          <p:nvPr/>
        </p:nvSpPr>
        <p:spPr>
          <a:xfrm rot="4181916">
            <a:off x="2927581" y="1824229"/>
            <a:ext cx="1362671" cy="90725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2C775D0-A628-FE46-B8C3-2CA786502663}"/>
              </a:ext>
            </a:extLst>
          </p:cNvPr>
          <p:cNvSpPr/>
          <p:nvPr/>
        </p:nvSpPr>
        <p:spPr>
          <a:xfrm rot="20655098">
            <a:off x="1832801" y="2467166"/>
            <a:ext cx="1375172" cy="84028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A129B1-6486-B84D-AD5C-29E083DF458F}"/>
              </a:ext>
            </a:extLst>
          </p:cNvPr>
          <p:cNvSpPr/>
          <p:nvPr/>
        </p:nvSpPr>
        <p:spPr>
          <a:xfrm>
            <a:off x="3590163" y="2252853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8A27F87-003E-204E-A4CA-4B7001CDD5B6}"/>
              </a:ext>
            </a:extLst>
          </p:cNvPr>
          <p:cNvSpPr/>
          <p:nvPr/>
        </p:nvSpPr>
        <p:spPr>
          <a:xfrm>
            <a:off x="2475738" y="2810066"/>
            <a:ext cx="85725" cy="857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1821CCC-254E-8B46-9EF2-B778B5C75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038" y="3977610"/>
            <a:ext cx="7375391" cy="1063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514350">
              <a:spcBef>
                <a:spcPct val="0"/>
              </a:spcBef>
              <a:buNone/>
            </a:pPr>
            <a:r>
              <a:rPr lang="en-US" altLang="en-US" sz="1200" dirty="0">
                <a:solidFill>
                  <a:prstClr val="black"/>
                </a:solidFill>
                <a:latin typeface="Arial" panose="020B0604020202020204" pitchFamily="34" charset="0"/>
              </a:rPr>
              <a:t>	</a:t>
            </a:r>
            <a:r>
              <a:rPr lang="en-US" altLang="en-US" sz="1400" b="1" dirty="0">
                <a:solidFill>
                  <a:srgbClr val="0070C0"/>
                </a:solidFill>
                <a:latin typeface="Arial" panose="020B0604020202020204" pitchFamily="34" charset="0"/>
              </a:rPr>
              <a:t>WARNING!!</a:t>
            </a:r>
            <a:r>
              <a:rPr lang="en-US" altLang="en-US" sz="1400" dirty="0">
                <a:solidFill>
                  <a:srgbClr val="0070C0"/>
                </a:solidFill>
                <a:latin typeface="Arial" panose="020B0604020202020204" pitchFamily="34" charset="0"/>
              </a:rPr>
              <a:t>  </a:t>
            </a:r>
            <a:r>
              <a:rPr lang="en-US" altLang="en-US" sz="1400" dirty="0">
                <a:solidFill>
                  <a:prstClr val="black"/>
                </a:solidFill>
                <a:latin typeface="Arial" panose="020B0604020202020204" pitchFamily="34" charset="0"/>
              </a:rPr>
              <a:t>Often, the solution is not unique</a:t>
            </a:r>
            <a:endParaRPr lang="en-US" altLang="en-US" sz="1400" dirty="0">
              <a:solidFill>
                <a:prstClr val="black"/>
              </a:solidFill>
              <a:latin typeface="Calibri" panose="020F0502020204030204"/>
            </a:endParaRPr>
          </a:p>
          <a:p>
            <a:pPr defTabSz="514350">
              <a:spcBef>
                <a:spcPct val="0"/>
              </a:spcBef>
              <a:buNone/>
            </a:pPr>
            <a:endParaRPr lang="en-US" altLang="en-US" sz="700" dirty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pPr defTabSz="514350">
              <a:spcBef>
                <a:spcPct val="0"/>
              </a:spcBef>
              <a:buNone/>
            </a:pPr>
            <a:r>
              <a:rPr lang="en-US" altLang="en-US" sz="1200" dirty="0">
                <a:solidFill>
                  <a:prstClr val="black"/>
                </a:solidFill>
                <a:latin typeface="Arial" panose="020B0604020202020204" pitchFamily="34" charset="0"/>
              </a:rPr>
              <a:t>	</a:t>
            </a:r>
            <a:r>
              <a:rPr lang="en-US" altLang="en-US" sz="1400" dirty="0">
                <a:solidFill>
                  <a:prstClr val="black"/>
                </a:solidFill>
                <a:latin typeface="Arial" panose="020B0604020202020204" pitchFamily="34" charset="0"/>
              </a:rPr>
              <a:t>Option 1. Repeat algorithm with random starts and save best solution</a:t>
            </a:r>
          </a:p>
          <a:p>
            <a:pPr defTabSz="514350">
              <a:spcBef>
                <a:spcPct val="0"/>
              </a:spcBef>
              <a:buNone/>
            </a:pPr>
            <a:endParaRPr lang="en-US" altLang="en-US" sz="400" dirty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pPr defTabSz="514350">
              <a:spcBef>
                <a:spcPct val="0"/>
              </a:spcBef>
              <a:buNone/>
            </a:pPr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</a:rPr>
              <a:t>	Option 2. Convex clustering    (Chi EC and Lange K. Journal Comp Graph Stat 2015) </a:t>
            </a:r>
            <a:endParaRPr lang="en-US" altLang="en-US" sz="1400" dirty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pPr algn="ctr" defTabSz="514350">
              <a:spcBef>
                <a:spcPct val="0"/>
              </a:spcBef>
              <a:buNone/>
            </a:pPr>
            <a:endParaRPr lang="en-US" altLang="en-US" sz="1013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FA39469-0AED-EB4C-8265-BA567EC99266}"/>
              </a:ext>
            </a:extLst>
          </p:cNvPr>
          <p:cNvSpPr txBox="1"/>
          <p:nvPr/>
        </p:nvSpPr>
        <p:spPr>
          <a:xfrm>
            <a:off x="4735131" y="1352402"/>
            <a:ext cx="43010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5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Step 0.    Pick k (# groups), assign observations to groups</a:t>
            </a:r>
          </a:p>
          <a:p>
            <a:pPr defTabSz="514350"/>
            <a:endParaRPr lang="en-US" sz="1400" dirty="0">
              <a:solidFill>
                <a:prstClr val="black"/>
              </a:solidFill>
              <a:latin typeface="Calibri" panose="020F0502020204030204"/>
            </a:endParaRPr>
          </a:p>
          <a:p>
            <a:pPr defTabSz="51435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Step 1.    Compute centroid, </a:t>
            </a:r>
          </a:p>
          <a:p>
            <a:pPr defTabSz="51435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	    the average value for each variable in cluster </a:t>
            </a:r>
          </a:p>
          <a:p>
            <a:pPr defTabSz="514350"/>
            <a:endParaRPr lang="en-US" sz="1400" dirty="0">
              <a:solidFill>
                <a:prstClr val="black"/>
              </a:solidFill>
              <a:latin typeface="Calibri" panose="020F0502020204030204"/>
            </a:endParaRPr>
          </a:p>
          <a:p>
            <a:pPr defTabSz="51435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Step 2.    Assign observation to nearest centroid.</a:t>
            </a:r>
          </a:p>
          <a:p>
            <a:pPr defTabSz="514350"/>
            <a:endParaRPr lang="en-US" sz="1400" dirty="0">
              <a:solidFill>
                <a:prstClr val="black"/>
              </a:solidFill>
              <a:latin typeface="Calibri" panose="020F0502020204030204"/>
            </a:endParaRPr>
          </a:p>
          <a:p>
            <a:pPr defTabSz="51435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Go back to Step 1. until convergence</a:t>
            </a:r>
          </a:p>
          <a:p>
            <a:pPr defTabSz="514350"/>
            <a:endParaRPr lang="en-US" sz="1400" dirty="0">
              <a:solidFill>
                <a:prstClr val="black"/>
              </a:solidFill>
              <a:latin typeface="Calibri" panose="020F0502020204030204"/>
            </a:endParaRPr>
          </a:p>
          <a:p>
            <a:pPr defTabSz="514350"/>
            <a:endParaRPr lang="en-US" sz="14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F01A31A-1F4D-064C-A6C9-AF94AAD25075}"/>
              </a:ext>
            </a:extLst>
          </p:cNvPr>
          <p:cNvCxnSpPr>
            <a:cxnSpLocks/>
          </p:cNvCxnSpPr>
          <p:nvPr/>
        </p:nvCxnSpPr>
        <p:spPr>
          <a:xfrm flipV="1">
            <a:off x="1486081" y="1191578"/>
            <a:ext cx="4001" cy="2385702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E8A57B3-D398-034E-A1AA-0A30A0D4B43F}"/>
              </a:ext>
            </a:extLst>
          </p:cNvPr>
          <p:cNvCxnSpPr>
            <a:cxnSpLocks/>
          </p:cNvCxnSpPr>
          <p:nvPr/>
        </p:nvCxnSpPr>
        <p:spPr>
          <a:xfrm>
            <a:off x="1481818" y="3581420"/>
            <a:ext cx="2788943" cy="3457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64702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996"/>
    </mc:Choice>
    <mc:Fallback xmlns="">
      <p:transition spd="slow" advTm="98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6" grpId="0" animBg="1"/>
      <p:bldP spid="47" grpId="0" animBg="1"/>
      <p:bldP spid="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A7DC2AA-CE21-6149-A0FC-CF20225EB919}"/>
              </a:ext>
            </a:extLst>
          </p:cNvPr>
          <p:cNvSpPr txBox="1"/>
          <p:nvPr/>
        </p:nvSpPr>
        <p:spPr>
          <a:xfrm>
            <a:off x="1540764" y="442933"/>
            <a:ext cx="6225972" cy="67379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/>
          <a:p>
            <a:pPr algn="ctr" defTabSz="514350">
              <a:lnSpc>
                <a:spcPct val="90000"/>
              </a:lnSpc>
              <a:spcAft>
                <a:spcPts val="338"/>
              </a:spcAft>
            </a:pPr>
            <a:r>
              <a:rPr lang="en-US" sz="3200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Picking the # of clusters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549668F7-C1F6-7642-9BC3-AE8F93555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0142" y="1281070"/>
            <a:ext cx="3530599" cy="2630296"/>
          </a:xfrm>
          <a:prstGeom prst="rect">
            <a:avLst/>
          </a:prstGeom>
        </p:spPr>
      </p:pic>
      <p:sp>
        <p:nvSpPr>
          <p:cNvPr id="15" name="Up Arrow 14">
            <a:extLst>
              <a:ext uri="{FF2B5EF4-FFF2-40B4-BE49-F238E27FC236}">
                <a16:creationId xmlns:a16="http://schemas.microsoft.com/office/drawing/2014/main" id="{45CD3981-8267-F846-922B-A06A4F49EABC}"/>
              </a:ext>
            </a:extLst>
          </p:cNvPr>
          <p:cNvSpPr/>
          <p:nvPr/>
        </p:nvSpPr>
        <p:spPr>
          <a:xfrm>
            <a:off x="6385892" y="2338578"/>
            <a:ext cx="170221" cy="23317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14350"/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E3CA01-FC2D-0346-AF15-8E53CE322057}"/>
              </a:ext>
            </a:extLst>
          </p:cNvPr>
          <p:cNvSpPr txBox="1"/>
          <p:nvPr/>
        </p:nvSpPr>
        <p:spPr>
          <a:xfrm>
            <a:off x="2316603" y="4053912"/>
            <a:ext cx="545013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50"/>
            <a:r>
              <a:rPr lang="en-US" sz="1350" b="1" dirty="0">
                <a:solidFill>
                  <a:srgbClr val="7030A0"/>
                </a:solidFill>
                <a:latin typeface="Calibri" panose="020F0502020204030204"/>
              </a:rPr>
              <a:t>Direct Method			            	                 Testing method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4610D6-74F6-E044-963C-D1A21FF98A04}"/>
              </a:ext>
            </a:extLst>
          </p:cNvPr>
          <p:cNvSpPr/>
          <p:nvPr/>
        </p:nvSpPr>
        <p:spPr>
          <a:xfrm>
            <a:off x="6034865" y="3993068"/>
            <a:ext cx="1313430" cy="421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14350"/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14F903-F600-E444-A9FA-045E59539D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400" y="1308586"/>
            <a:ext cx="3530600" cy="26302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781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702"/>
    </mc:Choice>
    <mc:Fallback xmlns="">
      <p:transition spd="slow" advTm="97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25CBAFC9-FF99-CE4A-8CF7-522631851E79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961" name="Title 1">
            <a:extLst>
              <a:ext uri="{FF2B5EF4-FFF2-40B4-BE49-F238E27FC236}">
                <a16:creationId xmlns:a16="http://schemas.microsoft.com/office/drawing/2014/main" id="{684C3782-E014-2B4B-9167-0B1C85A0C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463" y="139248"/>
            <a:ext cx="8519877" cy="857250"/>
          </a:xfrm>
        </p:spPr>
        <p:txBody>
          <a:bodyPr>
            <a:normAutofit/>
          </a:bodyPr>
          <a:lstStyle/>
          <a:p>
            <a:pPr algn="l"/>
            <a:r>
              <a:rPr lang="en-US" altLang="en-US" sz="3200" dirty="0">
                <a:solidFill>
                  <a:srgbClr val="990014"/>
                </a:solidFill>
              </a:rPr>
              <a:t>Pick</a:t>
            </a:r>
            <a:r>
              <a:rPr lang="en-US" altLang="en-US" sz="3040" dirty="0">
                <a:latin typeface="+mj-lt"/>
                <a:ea typeface="ＭＳ Ｐゴシック" panose="020B0600070205080204" pitchFamily="34" charset="-128"/>
              </a:rPr>
              <a:t> </a:t>
            </a:r>
            <a:r>
              <a:rPr lang="en-US" altLang="en-US" sz="3200" dirty="0">
                <a:solidFill>
                  <a:srgbClr val="990014"/>
                </a:solidFill>
              </a:rPr>
              <a:t># of clusters: Silhouette width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84B876-584F-EB45-A3AD-92785D74F53C}"/>
              </a:ext>
            </a:extLst>
          </p:cNvPr>
          <p:cNvSpPr/>
          <p:nvPr/>
        </p:nvSpPr>
        <p:spPr bwMode="auto">
          <a:xfrm>
            <a:off x="1301750" y="2655737"/>
            <a:ext cx="1298789" cy="2004025"/>
          </a:xfrm>
          <a:prstGeom prst="ellipse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C1C0A38-CE6A-E84F-8999-5711CB8AD369}"/>
              </a:ext>
            </a:extLst>
          </p:cNvPr>
          <p:cNvSpPr/>
          <p:nvPr/>
        </p:nvSpPr>
        <p:spPr bwMode="auto">
          <a:xfrm rot="3422441">
            <a:off x="2796562" y="2630373"/>
            <a:ext cx="1249130" cy="1621231"/>
          </a:xfrm>
          <a:prstGeom prst="ellipse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AC33F04-A101-684B-85E9-DECFDF9E90E8}"/>
              </a:ext>
            </a:extLst>
          </p:cNvPr>
          <p:cNvSpPr/>
          <p:nvPr/>
        </p:nvSpPr>
        <p:spPr bwMode="auto">
          <a:xfrm>
            <a:off x="1626446" y="3433976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06C7653-E889-644C-ADB9-3891C9555D35}"/>
              </a:ext>
            </a:extLst>
          </p:cNvPr>
          <p:cNvSpPr/>
          <p:nvPr/>
        </p:nvSpPr>
        <p:spPr bwMode="auto">
          <a:xfrm>
            <a:off x="1582979" y="3991151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8E20A7E-4F56-2B45-AA6E-BA55535937D8}"/>
              </a:ext>
            </a:extLst>
          </p:cNvPr>
          <p:cNvSpPr/>
          <p:nvPr/>
        </p:nvSpPr>
        <p:spPr bwMode="auto">
          <a:xfrm>
            <a:off x="2059376" y="3433976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D637D13-41DF-D84F-A1EF-BC6F74CD0D3E}"/>
              </a:ext>
            </a:extLst>
          </p:cNvPr>
          <p:cNvSpPr/>
          <p:nvPr/>
        </p:nvSpPr>
        <p:spPr bwMode="auto">
          <a:xfrm>
            <a:off x="2338392" y="3645977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9470080-062F-E149-8AA2-101B83257146}"/>
              </a:ext>
            </a:extLst>
          </p:cNvPr>
          <p:cNvSpPr/>
          <p:nvPr/>
        </p:nvSpPr>
        <p:spPr bwMode="auto">
          <a:xfrm>
            <a:off x="2023739" y="2951286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 b="1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8FE03DC-339E-4F4B-A52C-7CC3DFBFF3B4}"/>
              </a:ext>
            </a:extLst>
          </p:cNvPr>
          <p:cNvSpPr/>
          <p:nvPr/>
        </p:nvSpPr>
        <p:spPr bwMode="auto">
          <a:xfrm>
            <a:off x="1518214" y="2988236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4B6AE0-159C-6049-971A-070588032278}"/>
              </a:ext>
            </a:extLst>
          </p:cNvPr>
          <p:cNvSpPr/>
          <p:nvPr/>
        </p:nvSpPr>
        <p:spPr bwMode="auto">
          <a:xfrm>
            <a:off x="1951143" y="4102586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F8D6613-551C-FA40-9303-B608178A1970}"/>
              </a:ext>
            </a:extLst>
          </p:cNvPr>
          <p:cNvSpPr/>
          <p:nvPr/>
        </p:nvSpPr>
        <p:spPr bwMode="auto">
          <a:xfrm>
            <a:off x="3060638" y="3243464"/>
            <a:ext cx="216465" cy="208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990A1C4-2D08-444C-AFE0-FD660B04FDE7}"/>
              </a:ext>
            </a:extLst>
          </p:cNvPr>
          <p:cNvSpPr/>
          <p:nvPr/>
        </p:nvSpPr>
        <p:spPr bwMode="auto">
          <a:xfrm>
            <a:off x="3385335" y="3020594"/>
            <a:ext cx="216465" cy="208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A1ECEDB-792F-5844-89BE-D9C8AAC51530}"/>
              </a:ext>
            </a:extLst>
          </p:cNvPr>
          <p:cNvSpPr/>
          <p:nvPr/>
        </p:nvSpPr>
        <p:spPr bwMode="auto">
          <a:xfrm>
            <a:off x="3060638" y="3800640"/>
            <a:ext cx="216465" cy="208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695087-2C98-EB44-BE6B-7ECB982B4A83}"/>
              </a:ext>
            </a:extLst>
          </p:cNvPr>
          <p:cNvSpPr/>
          <p:nvPr/>
        </p:nvSpPr>
        <p:spPr bwMode="auto">
          <a:xfrm>
            <a:off x="3385335" y="3577770"/>
            <a:ext cx="216465" cy="208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A855592-9A4F-3C4E-8565-D2612FCADC71}"/>
              </a:ext>
            </a:extLst>
          </p:cNvPr>
          <p:cNvSpPr/>
          <p:nvPr/>
        </p:nvSpPr>
        <p:spPr bwMode="auto">
          <a:xfrm>
            <a:off x="3818264" y="3466334"/>
            <a:ext cx="216465" cy="208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22162-C2AC-0C44-837C-62FFA651510A}"/>
              </a:ext>
            </a:extLst>
          </p:cNvPr>
          <p:cNvSpPr/>
          <p:nvPr/>
        </p:nvSpPr>
        <p:spPr bwMode="auto">
          <a:xfrm rot="3422441">
            <a:off x="2592426" y="1030502"/>
            <a:ext cx="1185569" cy="1249777"/>
          </a:xfrm>
          <a:prstGeom prst="ellipse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1BCAD0B-AB03-3F48-B580-7F207BA5B74C}"/>
              </a:ext>
            </a:extLst>
          </p:cNvPr>
          <p:cNvSpPr/>
          <p:nvPr/>
        </p:nvSpPr>
        <p:spPr bwMode="auto">
          <a:xfrm>
            <a:off x="2851321" y="1478497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FC3EEF3-2A20-AF4E-A70C-760F3ED5142C}"/>
              </a:ext>
            </a:extLst>
          </p:cNvPr>
          <p:cNvSpPr/>
          <p:nvPr/>
        </p:nvSpPr>
        <p:spPr bwMode="auto">
          <a:xfrm>
            <a:off x="3284251" y="1355739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1205914-7DC4-B846-BA0B-1D4435A08C90}"/>
              </a:ext>
            </a:extLst>
          </p:cNvPr>
          <p:cNvSpPr/>
          <p:nvPr/>
        </p:nvSpPr>
        <p:spPr bwMode="auto">
          <a:xfrm>
            <a:off x="3176018" y="1812803"/>
            <a:ext cx="216465" cy="222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39875-63FE-4543-8104-43B47E2E80A4}"/>
              </a:ext>
            </a:extLst>
          </p:cNvPr>
          <p:cNvSpPr txBox="1"/>
          <p:nvPr/>
        </p:nvSpPr>
        <p:spPr>
          <a:xfrm>
            <a:off x="715449" y="4329045"/>
            <a:ext cx="81567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Cluster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1E4D23-8E71-DF47-9DEA-F3207695963A}"/>
              </a:ext>
            </a:extLst>
          </p:cNvPr>
          <p:cNvSpPr txBox="1"/>
          <p:nvPr/>
        </p:nvSpPr>
        <p:spPr>
          <a:xfrm>
            <a:off x="3081252" y="2494797"/>
            <a:ext cx="86696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Cluster C</a:t>
            </a:r>
            <a:r>
              <a:rPr lang="en-US" sz="1350" baseline="-25000" dirty="0"/>
              <a:t>2</a:t>
            </a:r>
            <a:endParaRPr lang="en-US" sz="135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CF1BEA5-E46E-6E41-A5DD-6327F6ED7EF9}"/>
              </a:ext>
            </a:extLst>
          </p:cNvPr>
          <p:cNvSpPr txBox="1"/>
          <p:nvPr/>
        </p:nvSpPr>
        <p:spPr>
          <a:xfrm>
            <a:off x="1951539" y="1090412"/>
            <a:ext cx="86696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Cluster C</a:t>
            </a:r>
            <a:r>
              <a:rPr lang="en-US" sz="1350" baseline="-25000" dirty="0"/>
              <a:t>1</a:t>
            </a:r>
            <a:endParaRPr lang="en-US" sz="135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A1A327D-38AA-6041-B5B2-14C94B41487A}"/>
              </a:ext>
            </a:extLst>
          </p:cNvPr>
          <p:cNvGrpSpPr/>
          <p:nvPr/>
        </p:nvGrpSpPr>
        <p:grpSpPr>
          <a:xfrm>
            <a:off x="1734680" y="3062721"/>
            <a:ext cx="711946" cy="1039866"/>
            <a:chOff x="2312906" y="4083628"/>
            <a:chExt cx="949261" cy="1386488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41710CB-0556-BE47-A257-EEDA8B6C1D04}"/>
                </a:ext>
              </a:extLst>
            </p:cNvPr>
            <p:cNvCxnSpPr>
              <a:cxnSpLocks/>
              <a:stCxn id="17" idx="2"/>
              <a:endCxn id="18" idx="6"/>
            </p:cNvCxnSpPr>
            <p:nvPr/>
          </p:nvCxnSpPr>
          <p:spPr>
            <a:xfrm flipH="1">
              <a:off x="2312906" y="4083628"/>
              <a:ext cx="385413" cy="49266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2D2B8B0-AD73-5D40-B489-FDC5BDAE0935}"/>
                </a:ext>
              </a:extLst>
            </p:cNvPr>
            <p:cNvCxnSpPr>
              <a:cxnSpLocks/>
              <a:stCxn id="17" idx="3"/>
              <a:endCxn id="13" idx="7"/>
            </p:cNvCxnSpPr>
            <p:nvPr/>
          </p:nvCxnSpPr>
          <p:spPr>
            <a:xfrm flipH="1">
              <a:off x="2414949" y="4188691"/>
              <a:ext cx="325637" cy="433463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EF4EAEA-2865-9C44-95D5-55964C0AEA79}"/>
                </a:ext>
              </a:extLst>
            </p:cNvPr>
            <p:cNvCxnSpPr>
              <a:cxnSpLocks/>
              <a:stCxn id="17" idx="3"/>
              <a:endCxn id="14" idx="7"/>
            </p:cNvCxnSpPr>
            <p:nvPr/>
          </p:nvCxnSpPr>
          <p:spPr>
            <a:xfrm flipH="1">
              <a:off x="2356993" y="4188690"/>
              <a:ext cx="383593" cy="1176362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4847F5C-42E8-8F4A-A646-85BEE858036B}"/>
                </a:ext>
              </a:extLst>
            </p:cNvPr>
            <p:cNvCxnSpPr>
              <a:cxnSpLocks/>
              <a:stCxn id="17" idx="4"/>
              <a:endCxn id="19" idx="0"/>
            </p:cNvCxnSpPr>
            <p:nvPr/>
          </p:nvCxnSpPr>
          <p:spPr>
            <a:xfrm flipH="1">
              <a:off x="2745834" y="4232209"/>
              <a:ext cx="96794" cy="1237907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CB43992-2EE8-514A-B37C-9D2A239B09B1}"/>
                </a:ext>
              </a:extLst>
            </p:cNvPr>
            <p:cNvCxnSpPr>
              <a:cxnSpLocks/>
              <a:stCxn id="17" idx="4"/>
              <a:endCxn id="15" idx="0"/>
            </p:cNvCxnSpPr>
            <p:nvPr/>
          </p:nvCxnSpPr>
          <p:spPr>
            <a:xfrm>
              <a:off x="2842628" y="4232209"/>
              <a:ext cx="47516" cy="346427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8ADD149-DE56-F140-9536-0918B0426385}"/>
                </a:ext>
              </a:extLst>
            </p:cNvPr>
            <p:cNvCxnSpPr>
              <a:cxnSpLocks/>
              <a:stCxn id="17" idx="5"/>
              <a:endCxn id="16" idx="0"/>
            </p:cNvCxnSpPr>
            <p:nvPr/>
          </p:nvCxnSpPr>
          <p:spPr>
            <a:xfrm>
              <a:off x="2944672" y="4188691"/>
              <a:ext cx="317495" cy="672613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588AD60-78C4-0340-9431-A6C88044AACC}"/>
                  </a:ext>
                </a:extLst>
              </p:cNvPr>
              <p:cNvSpPr txBox="1"/>
              <p:nvPr/>
            </p:nvSpPr>
            <p:spPr>
              <a:xfrm>
                <a:off x="4861663" y="1146720"/>
                <a:ext cx="3828608" cy="21698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accent6">
                        <a:lumMod val="50000"/>
                      </a:schemeClr>
                    </a:solidFill>
                  </a:rPr>
                  <a:t>    </a:t>
                </a:r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a(</a:t>
                </a:r>
                <a:r>
                  <a:rPr lang="en-US" sz="1500" dirty="0" err="1">
                    <a:solidFill>
                      <a:schemeClr val="accent5">
                        <a:lumMod val="50000"/>
                      </a:schemeClr>
                    </a:solidFill>
                  </a:rPr>
                  <a:t>i</a:t>
                </a:r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):  avg dissimilarity between </a:t>
                </a:r>
                <a:r>
                  <a:rPr lang="en-US" sz="1500" dirty="0" err="1">
                    <a:solidFill>
                      <a:schemeClr val="accent5">
                        <a:lumMod val="50000"/>
                      </a:schemeClr>
                    </a:solidFill>
                  </a:rPr>
                  <a:t>obs</a:t>
                </a:r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 </a:t>
                </a:r>
                <a:r>
                  <a:rPr lang="en-US" sz="1500" dirty="0" err="1">
                    <a:solidFill>
                      <a:schemeClr val="accent5">
                        <a:lumMod val="50000"/>
                      </a:schemeClr>
                    </a:solidFill>
                  </a:rPr>
                  <a:t>i</a:t>
                </a:r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 in </a:t>
                </a:r>
              </a:p>
              <a:p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             cluster A and all </a:t>
                </a:r>
                <a:r>
                  <a:rPr lang="en-US" sz="1500" dirty="0" err="1">
                    <a:solidFill>
                      <a:schemeClr val="accent5">
                        <a:lumMod val="50000"/>
                      </a:schemeClr>
                    </a:solidFill>
                  </a:rPr>
                  <a:t>obs</a:t>
                </a:r>
                <a:r>
                  <a:rPr lang="en-US" sz="1500" dirty="0">
                    <a:solidFill>
                      <a:schemeClr val="accent5">
                        <a:lumMod val="50000"/>
                      </a:schemeClr>
                    </a:solidFill>
                  </a:rPr>
                  <a:t> in cluster A</a:t>
                </a:r>
              </a:p>
              <a:p>
                <a:endParaRPr lang="en-US" sz="1500" dirty="0">
                  <a:solidFill>
                    <a:schemeClr val="accent6">
                      <a:lumMod val="50000"/>
                    </a:schemeClr>
                  </a:solidFill>
                </a:endParaRPr>
              </a:p>
              <a:p>
                <a:r>
                  <a:rPr lang="en-US" sz="1500" dirty="0">
                    <a:solidFill>
                      <a:srgbClr val="C00000"/>
                    </a:solidFill>
                  </a:rPr>
                  <a:t>d(</a:t>
                </a:r>
                <a:r>
                  <a:rPr lang="en-US" sz="1500" dirty="0" err="1">
                    <a:solidFill>
                      <a:srgbClr val="C00000"/>
                    </a:solidFill>
                  </a:rPr>
                  <a:t>i,C</a:t>
                </a:r>
                <a:r>
                  <a:rPr lang="en-US" sz="1500" dirty="0">
                    <a:solidFill>
                      <a:srgbClr val="C00000"/>
                    </a:solidFill>
                  </a:rPr>
                  <a:t>):  avg dissimilarity between </a:t>
                </a:r>
                <a:r>
                  <a:rPr lang="en-US" sz="1500" dirty="0" err="1">
                    <a:solidFill>
                      <a:srgbClr val="C00000"/>
                    </a:solidFill>
                  </a:rPr>
                  <a:t>obs</a:t>
                </a:r>
                <a:r>
                  <a:rPr lang="en-US" sz="1500" dirty="0">
                    <a:solidFill>
                      <a:srgbClr val="C00000"/>
                    </a:solidFill>
                  </a:rPr>
                  <a:t> </a:t>
                </a:r>
                <a:r>
                  <a:rPr lang="en-US" sz="1500" dirty="0" err="1">
                    <a:solidFill>
                      <a:srgbClr val="C00000"/>
                    </a:solidFill>
                  </a:rPr>
                  <a:t>i</a:t>
                </a:r>
                <a:r>
                  <a:rPr lang="en-US" sz="1500" dirty="0">
                    <a:solidFill>
                      <a:srgbClr val="C00000"/>
                    </a:solidFill>
                  </a:rPr>
                  <a:t> and all   </a:t>
                </a:r>
              </a:p>
              <a:p>
                <a:r>
                  <a:rPr lang="en-US" sz="1500" dirty="0">
                    <a:solidFill>
                      <a:srgbClr val="C00000"/>
                    </a:solidFill>
                  </a:rPr>
                  <a:t>            </a:t>
                </a:r>
                <a:r>
                  <a:rPr lang="en-US" sz="1500" dirty="0" err="1">
                    <a:solidFill>
                      <a:srgbClr val="C00000"/>
                    </a:solidFill>
                  </a:rPr>
                  <a:t>obs</a:t>
                </a:r>
                <a:r>
                  <a:rPr lang="en-US" sz="1500" dirty="0">
                    <a:solidFill>
                      <a:srgbClr val="C00000"/>
                    </a:solidFill>
                  </a:rPr>
                  <a:t> in cluster C</a:t>
                </a:r>
              </a:p>
              <a:p>
                <a:endParaRPr lang="en-US" sz="1500" dirty="0">
                  <a:solidFill>
                    <a:srgbClr val="C00000"/>
                  </a:solidFill>
                </a:endParaRPr>
              </a:p>
              <a:p>
                <a:r>
                  <a:rPr lang="en-US" sz="1500" dirty="0">
                    <a:solidFill>
                      <a:srgbClr val="29A015"/>
                    </a:solidFill>
                  </a:rPr>
                  <a:t>    b(</a:t>
                </a:r>
                <a:r>
                  <a:rPr lang="en-US" sz="1500" dirty="0" err="1">
                    <a:solidFill>
                      <a:srgbClr val="29A015"/>
                    </a:solidFill>
                  </a:rPr>
                  <a:t>i</a:t>
                </a:r>
                <a:r>
                  <a:rPr lang="en-US" sz="1500" dirty="0">
                    <a:solidFill>
                      <a:srgbClr val="29A015"/>
                    </a:solidFill>
                  </a:rPr>
                  <a:t>):  min d(</a:t>
                </a:r>
                <a:r>
                  <a:rPr lang="en-US" sz="1500" dirty="0" err="1">
                    <a:solidFill>
                      <a:srgbClr val="29A015"/>
                    </a:solidFill>
                  </a:rPr>
                  <a:t>i</a:t>
                </a:r>
                <a:r>
                  <a:rPr lang="en-US" sz="1500" dirty="0">
                    <a:solidFill>
                      <a:srgbClr val="29A015"/>
                    </a:solidFill>
                  </a:rPr>
                  <a:t>, </a:t>
                </a:r>
                <a:r>
                  <a:rPr lang="en-US" sz="1500" dirty="0" err="1">
                    <a:solidFill>
                      <a:srgbClr val="29A015"/>
                    </a:solidFill>
                  </a:rPr>
                  <a:t>Cj</a:t>
                </a:r>
                <a:r>
                  <a:rPr lang="en-US" sz="1500" dirty="0">
                    <a:solidFill>
                      <a:srgbClr val="29A015"/>
                    </a:solidFill>
                  </a:rPr>
                  <a:t>),  </a:t>
                </a:r>
                <a:r>
                  <a:rPr lang="en-US" sz="1500" dirty="0" err="1">
                    <a:solidFill>
                      <a:srgbClr val="29A015"/>
                    </a:solidFill>
                  </a:rPr>
                  <a:t>C</a:t>
                </a:r>
                <a:r>
                  <a:rPr lang="en-US" sz="1500" baseline="-25000" dirty="0" err="1">
                    <a:solidFill>
                      <a:srgbClr val="29A015"/>
                    </a:solidFill>
                  </a:rPr>
                  <a:t>j</a:t>
                </a:r>
                <a:r>
                  <a:rPr lang="en-US" sz="1500" dirty="0">
                    <a:solidFill>
                      <a:srgbClr val="29A015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500" i="1">
                        <a:solidFill>
                          <a:srgbClr val="29A015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 </m:t>
                    </m:r>
                  </m:oMath>
                </a14:m>
                <a:r>
                  <a:rPr lang="en-US" sz="1500" dirty="0">
                    <a:solidFill>
                      <a:srgbClr val="29A015"/>
                    </a:solidFill>
                  </a:rPr>
                  <a:t>A</a:t>
                </a:r>
              </a:p>
              <a:p>
                <a:r>
                  <a:rPr lang="en-US" sz="1500" dirty="0">
                    <a:solidFill>
                      <a:srgbClr val="C00000"/>
                    </a:solidFill>
                  </a:rPr>
                  <a:t> </a:t>
                </a:r>
              </a:p>
              <a:p>
                <a:r>
                  <a:rPr lang="en-US" sz="1500" dirty="0">
                    <a:solidFill>
                      <a:schemeClr val="accent6">
                        <a:lumMod val="50000"/>
                      </a:schemeClr>
                    </a:solidFill>
                  </a:rPr>
                  <a:t>  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588AD60-78C4-0340-9431-A6C88044A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1663" y="1146720"/>
                <a:ext cx="3828608" cy="2169825"/>
              </a:xfrm>
              <a:prstGeom prst="rect">
                <a:avLst/>
              </a:prstGeom>
              <a:blipFill>
                <a:blip r:embed="rId4"/>
                <a:stretch>
                  <a:fillRect l="-993" t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94FFF096-1574-AA47-8470-508ABA435CD8}"/>
              </a:ext>
            </a:extLst>
          </p:cNvPr>
          <p:cNvGrpSpPr/>
          <p:nvPr/>
        </p:nvGrpSpPr>
        <p:grpSpPr>
          <a:xfrm>
            <a:off x="2208504" y="1545971"/>
            <a:ext cx="1107448" cy="1437955"/>
            <a:chOff x="2944672" y="2061294"/>
            <a:chExt cx="1476597" cy="1917273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08DC5CC3-0B5B-5140-9995-7AC6C25A4B95}"/>
                </a:ext>
              </a:extLst>
            </p:cNvPr>
            <p:cNvCxnSpPr>
              <a:cxnSpLocks/>
              <a:stCxn id="17" idx="7"/>
              <a:endCxn id="26" idx="3"/>
            </p:cNvCxnSpPr>
            <p:nvPr/>
          </p:nvCxnSpPr>
          <p:spPr>
            <a:xfrm flipV="1">
              <a:off x="2944672" y="2224972"/>
              <a:ext cx="899357" cy="175359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049DE328-AA2B-CD47-B5D7-2CC221CC1A76}"/>
                </a:ext>
              </a:extLst>
            </p:cNvPr>
            <p:cNvCxnSpPr>
              <a:cxnSpLocks/>
              <a:stCxn id="17" idx="7"/>
              <a:endCxn id="27" idx="3"/>
            </p:cNvCxnSpPr>
            <p:nvPr/>
          </p:nvCxnSpPr>
          <p:spPr>
            <a:xfrm flipV="1">
              <a:off x="2944672" y="2061294"/>
              <a:ext cx="1476597" cy="191727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10E0FB69-FE7C-AC40-8F5D-E388814D29C3}"/>
                </a:ext>
              </a:extLst>
            </p:cNvPr>
            <p:cNvCxnSpPr>
              <a:cxnSpLocks/>
              <a:stCxn id="17" idx="7"/>
              <a:endCxn id="29" idx="3"/>
            </p:cNvCxnSpPr>
            <p:nvPr/>
          </p:nvCxnSpPr>
          <p:spPr>
            <a:xfrm flipV="1">
              <a:off x="2944672" y="2670712"/>
              <a:ext cx="1332287" cy="1307854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967" name="TextBox 40966">
            <a:extLst>
              <a:ext uri="{FF2B5EF4-FFF2-40B4-BE49-F238E27FC236}">
                <a16:creationId xmlns:a16="http://schemas.microsoft.com/office/drawing/2014/main" id="{8AF87F9D-0DD1-8D47-BB86-CBBD9E388B88}"/>
              </a:ext>
            </a:extLst>
          </p:cNvPr>
          <p:cNvSpPr txBox="1"/>
          <p:nvPr/>
        </p:nvSpPr>
        <p:spPr>
          <a:xfrm>
            <a:off x="5467759" y="3325223"/>
            <a:ext cx="1833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Silhouette Width: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68" name="TextBox 40967">
                <a:extLst>
                  <a:ext uri="{FF2B5EF4-FFF2-40B4-BE49-F238E27FC236}">
                    <a16:creationId xmlns:a16="http://schemas.microsoft.com/office/drawing/2014/main" id="{FA5B001E-0878-2449-B9E6-8B2E4C330EE6}"/>
                  </a:ext>
                </a:extLst>
              </p:cNvPr>
              <p:cNvSpPr txBox="1"/>
              <p:nvPr/>
            </p:nvSpPr>
            <p:spPr>
              <a:xfrm>
                <a:off x="5678425" y="3731032"/>
                <a:ext cx="2257022" cy="6310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rgbClr val="29A015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29A01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29A01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chemeClr val="accent5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accent5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en-US" i="1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,</m:t>
                              </m:r>
                              <m:r>
                                <a:rPr lang="en-US" i="1">
                                  <a:solidFill>
                                    <a:srgbClr val="29A015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rgbClr val="29A01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29A01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n-US" sz="1350" dirty="0"/>
              </a:p>
            </p:txBody>
          </p:sp>
        </mc:Choice>
        <mc:Fallback xmlns="">
          <p:sp>
            <p:nvSpPr>
              <p:cNvPr id="40968" name="TextBox 40967">
                <a:extLst>
                  <a:ext uri="{FF2B5EF4-FFF2-40B4-BE49-F238E27FC236}">
                    <a16:creationId xmlns:a16="http://schemas.microsoft.com/office/drawing/2014/main" id="{FA5B001E-0878-2449-B9E6-8B2E4C330E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425" y="3731032"/>
                <a:ext cx="2257022" cy="631070"/>
              </a:xfrm>
              <a:prstGeom prst="rect">
                <a:avLst/>
              </a:prstGeom>
              <a:blipFill>
                <a:blip r:embed="rId5"/>
                <a:stretch>
                  <a:fillRect l="-2247" b="-13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5" name="Group 44">
            <a:extLst>
              <a:ext uri="{FF2B5EF4-FFF2-40B4-BE49-F238E27FC236}">
                <a16:creationId xmlns:a16="http://schemas.microsoft.com/office/drawing/2014/main" id="{8721FB89-CB75-EB48-97F9-E36A29225FBD}"/>
              </a:ext>
            </a:extLst>
          </p:cNvPr>
          <p:cNvGrpSpPr/>
          <p:nvPr/>
        </p:nvGrpSpPr>
        <p:grpSpPr>
          <a:xfrm>
            <a:off x="2240204" y="3062722"/>
            <a:ext cx="1609761" cy="768407"/>
            <a:chOff x="2986938" y="4083628"/>
            <a:chExt cx="2146348" cy="1024543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41DD65D-83FA-EF46-9B63-32A1D6F77CA1}"/>
                </a:ext>
              </a:extLst>
            </p:cNvPr>
            <p:cNvCxnSpPr>
              <a:cxnSpLocks/>
              <a:stCxn id="17" idx="6"/>
              <a:endCxn id="21" idx="2"/>
            </p:cNvCxnSpPr>
            <p:nvPr/>
          </p:nvCxnSpPr>
          <p:spPr>
            <a:xfrm>
              <a:off x="2986938" y="4083628"/>
              <a:ext cx="1526842" cy="82623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71BF622-0FAD-ED4F-BB24-2BFA1F2935B4}"/>
                </a:ext>
              </a:extLst>
            </p:cNvPr>
            <p:cNvCxnSpPr>
              <a:cxnSpLocks/>
              <a:stCxn id="17" idx="6"/>
              <a:endCxn id="24" idx="1"/>
            </p:cNvCxnSpPr>
            <p:nvPr/>
          </p:nvCxnSpPr>
          <p:spPr>
            <a:xfrm>
              <a:off x="2986938" y="4083628"/>
              <a:ext cx="2146348" cy="578802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6D460BC8-D884-8248-A4E7-51D87700715A}"/>
                </a:ext>
              </a:extLst>
            </p:cNvPr>
            <p:cNvCxnSpPr>
              <a:cxnSpLocks/>
              <a:stCxn id="17" idx="6"/>
              <a:endCxn id="20" idx="1"/>
            </p:cNvCxnSpPr>
            <p:nvPr/>
          </p:nvCxnSpPr>
          <p:spPr>
            <a:xfrm>
              <a:off x="2986938" y="4083628"/>
              <a:ext cx="1136179" cy="281642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C7CB6C9-7F1F-6D45-83CF-A2870A533C59}"/>
                </a:ext>
              </a:extLst>
            </p:cNvPr>
            <p:cNvCxnSpPr>
              <a:cxnSpLocks/>
              <a:stCxn id="17" idx="6"/>
              <a:endCxn id="23" idx="1"/>
            </p:cNvCxnSpPr>
            <p:nvPr/>
          </p:nvCxnSpPr>
          <p:spPr>
            <a:xfrm>
              <a:off x="2986938" y="4083628"/>
              <a:ext cx="1569109" cy="727383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B83C5F7-3878-2344-908B-0EAA63CA075F}"/>
                </a:ext>
              </a:extLst>
            </p:cNvPr>
            <p:cNvCxnSpPr>
              <a:cxnSpLocks/>
              <a:stCxn id="17" idx="6"/>
              <a:endCxn id="22" idx="1"/>
            </p:cNvCxnSpPr>
            <p:nvPr/>
          </p:nvCxnSpPr>
          <p:spPr>
            <a:xfrm>
              <a:off x="2986938" y="4083628"/>
              <a:ext cx="1136179" cy="1024543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Notched Right Arrow 49">
            <a:extLst>
              <a:ext uri="{FF2B5EF4-FFF2-40B4-BE49-F238E27FC236}">
                <a16:creationId xmlns:a16="http://schemas.microsoft.com/office/drawing/2014/main" id="{D8396C9B-C358-AE41-B37C-5A37D3D93228}"/>
              </a:ext>
            </a:extLst>
          </p:cNvPr>
          <p:cNvSpPr/>
          <p:nvPr/>
        </p:nvSpPr>
        <p:spPr>
          <a:xfrm rot="3348614">
            <a:off x="1479102" y="2321258"/>
            <a:ext cx="733806" cy="536771"/>
          </a:xfrm>
          <a:prstGeom prst="notched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698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831"/>
    </mc:Choice>
    <mc:Fallback xmlns="">
      <p:transition spd="slow" advTm="147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7" grpId="0"/>
      <p:bldP spid="40968" grpId="0"/>
      <p:bldP spid="5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>
            <a:extLst>
              <a:ext uri="{FF2B5EF4-FFF2-40B4-BE49-F238E27FC236}">
                <a16:creationId xmlns:a16="http://schemas.microsoft.com/office/drawing/2014/main" id="{953156BA-6ABF-884C-885C-AE2873C15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02" y="505353"/>
            <a:ext cx="7229596" cy="523376"/>
          </a:xfrm>
        </p:spPr>
        <p:txBody>
          <a:bodyPr vert="horz" lIns="51435" tIns="25718" rIns="51435" bIns="25718" rtlCol="0" anchor="b">
            <a:noAutofit/>
          </a:bodyPr>
          <a:lstStyle/>
          <a:p>
            <a:pPr defTabSz="514350">
              <a:lnSpc>
                <a:spcPct val="90000"/>
              </a:lnSpc>
              <a:spcAft>
                <a:spcPts val="338"/>
              </a:spcAft>
            </a:pPr>
            <a:r>
              <a:rPr lang="en-US" altLang="en-US" sz="3200" dirty="0">
                <a:solidFill>
                  <a:srgbClr val="99001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Visualizing the K-means result (k=4)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45364D-12FF-0249-A0FE-31B0E1C2E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42" y="1752214"/>
            <a:ext cx="3018350" cy="22486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8CB058-9596-1447-8695-CBF9D2EC9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510" y="1466464"/>
            <a:ext cx="3247967" cy="241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65"/>
    </mc:Choice>
    <mc:Fallback xmlns="">
      <p:transition spd="slow" advTm="112465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E40C5FD-E523-DA4D-BC08-91E2C0D37DC4}"/>
              </a:ext>
            </a:extLst>
          </p:cNvPr>
          <p:cNvSpPr txBox="1"/>
          <p:nvPr/>
        </p:nvSpPr>
        <p:spPr>
          <a:xfrm>
            <a:off x="659628" y="853775"/>
            <a:ext cx="2698467" cy="3120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50"/>
            <a:r>
              <a:rPr lang="en-US" sz="3200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Influential Decisions</a:t>
            </a:r>
          </a:p>
          <a:p>
            <a:pPr algn="r" defTabSz="514350"/>
            <a:endParaRPr lang="en-US" sz="3038" b="1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5143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Feature </a:t>
            </a:r>
            <a:r>
              <a:rPr lang="en-US" dirty="0">
                <a:solidFill>
                  <a:prstClr val="black"/>
                </a:solidFill>
              </a:rPr>
              <a:t>selection &amp; standardization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5143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Number of clusters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5143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Dissimilarity measure</a:t>
            </a:r>
          </a:p>
          <a:p>
            <a:pPr algn="r" defTabSz="514350"/>
            <a:endParaRPr lang="en-US" sz="3038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1C0176C-EAEE-AE40-8A12-08AB774801AC}"/>
              </a:ext>
            </a:extLst>
          </p:cNvPr>
          <p:cNvSpPr/>
          <p:nvPr/>
        </p:nvSpPr>
        <p:spPr>
          <a:xfrm>
            <a:off x="6119365" y="1211963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3EAD14-3ADD-2740-873E-0CC6CF6F7649}"/>
              </a:ext>
            </a:extLst>
          </p:cNvPr>
          <p:cNvSpPr/>
          <p:nvPr/>
        </p:nvSpPr>
        <p:spPr>
          <a:xfrm>
            <a:off x="6365627" y="147508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91C254-FC4C-A64F-B64D-7070317F0BC1}"/>
              </a:ext>
            </a:extLst>
          </p:cNvPr>
          <p:cNvSpPr/>
          <p:nvPr/>
        </p:nvSpPr>
        <p:spPr>
          <a:xfrm>
            <a:off x="6057799" y="147508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1963AF5-D6FA-6F43-B897-8DAE03F4821F}"/>
              </a:ext>
            </a:extLst>
          </p:cNvPr>
          <p:cNvSpPr/>
          <p:nvPr/>
        </p:nvSpPr>
        <p:spPr>
          <a:xfrm>
            <a:off x="6304062" y="1738196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8C274F1-36E2-CC40-AC9A-6275B8F8E1AE}"/>
              </a:ext>
            </a:extLst>
          </p:cNvPr>
          <p:cNvSpPr/>
          <p:nvPr/>
        </p:nvSpPr>
        <p:spPr>
          <a:xfrm>
            <a:off x="5811538" y="1672417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B77041C-CFC9-A14F-9F6A-91C6086645BC}"/>
              </a:ext>
            </a:extLst>
          </p:cNvPr>
          <p:cNvSpPr/>
          <p:nvPr/>
        </p:nvSpPr>
        <p:spPr>
          <a:xfrm>
            <a:off x="5134318" y="226443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06F26F-3B10-2344-8B31-C5BBD86AEDE1}"/>
              </a:ext>
            </a:extLst>
          </p:cNvPr>
          <p:cNvSpPr/>
          <p:nvPr/>
        </p:nvSpPr>
        <p:spPr>
          <a:xfrm>
            <a:off x="4826491" y="2395988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F77B186-56E2-BC45-BFFB-5B5F62E84C94}"/>
              </a:ext>
            </a:extLst>
          </p:cNvPr>
          <p:cNvSpPr/>
          <p:nvPr/>
        </p:nvSpPr>
        <p:spPr>
          <a:xfrm>
            <a:off x="4703360" y="2593326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803CC2-1BEA-B94B-8C86-DCD800A11829}"/>
              </a:ext>
            </a:extLst>
          </p:cNvPr>
          <p:cNvSpPr/>
          <p:nvPr/>
        </p:nvSpPr>
        <p:spPr>
          <a:xfrm>
            <a:off x="4580229" y="2461768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F4017E2-8EE9-214A-AEED-2BA83AFB4261}"/>
              </a:ext>
            </a:extLst>
          </p:cNvPr>
          <p:cNvSpPr/>
          <p:nvPr/>
        </p:nvSpPr>
        <p:spPr>
          <a:xfrm>
            <a:off x="4457098" y="2790663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F8BE8AF-4E06-2C4C-85BE-88E93D2CA905}"/>
              </a:ext>
            </a:extLst>
          </p:cNvPr>
          <p:cNvSpPr/>
          <p:nvPr/>
        </p:nvSpPr>
        <p:spPr>
          <a:xfrm>
            <a:off x="4149271" y="2790663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B14314-5E2D-F448-BFF4-6071C22EA3A1}"/>
              </a:ext>
            </a:extLst>
          </p:cNvPr>
          <p:cNvSpPr/>
          <p:nvPr/>
        </p:nvSpPr>
        <p:spPr>
          <a:xfrm>
            <a:off x="4395533" y="305378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939C01-3FE7-AC4B-B867-EFDCEDCB453D}"/>
              </a:ext>
            </a:extLst>
          </p:cNvPr>
          <p:cNvSpPr/>
          <p:nvPr/>
        </p:nvSpPr>
        <p:spPr>
          <a:xfrm>
            <a:off x="6057799" y="1803976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C0872-D74B-2A47-9737-F681FFEC226A}"/>
              </a:ext>
            </a:extLst>
          </p:cNvPr>
          <p:cNvSpPr/>
          <p:nvPr/>
        </p:nvSpPr>
        <p:spPr>
          <a:xfrm>
            <a:off x="6365627" y="2132872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E680BF5-D11A-0041-A722-818D36E9A443}"/>
              </a:ext>
            </a:extLst>
          </p:cNvPr>
          <p:cNvSpPr/>
          <p:nvPr/>
        </p:nvSpPr>
        <p:spPr>
          <a:xfrm>
            <a:off x="6119365" y="2132872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0651A17-3F74-694E-A9CE-3B8A6BA5F03C}"/>
              </a:ext>
            </a:extLst>
          </p:cNvPr>
          <p:cNvSpPr/>
          <p:nvPr/>
        </p:nvSpPr>
        <p:spPr>
          <a:xfrm>
            <a:off x="6242496" y="2461768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77FA390-D53C-E046-A630-DE3C2C485953}"/>
              </a:ext>
            </a:extLst>
          </p:cNvPr>
          <p:cNvSpPr/>
          <p:nvPr/>
        </p:nvSpPr>
        <p:spPr>
          <a:xfrm>
            <a:off x="6796585" y="273497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30D3F48-88CC-EC48-B63A-2D35FB2741F3}"/>
              </a:ext>
            </a:extLst>
          </p:cNvPr>
          <p:cNvSpPr/>
          <p:nvPr/>
        </p:nvSpPr>
        <p:spPr>
          <a:xfrm>
            <a:off x="5319014" y="2659105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EC0AFBE-8131-5640-B810-0F387929AA7E}"/>
              </a:ext>
            </a:extLst>
          </p:cNvPr>
          <p:cNvSpPr/>
          <p:nvPr/>
        </p:nvSpPr>
        <p:spPr>
          <a:xfrm>
            <a:off x="5011187" y="2659105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567CC8-5B3A-AF4E-9F86-8375DBCF16AF}"/>
              </a:ext>
            </a:extLst>
          </p:cNvPr>
          <p:cNvSpPr/>
          <p:nvPr/>
        </p:nvSpPr>
        <p:spPr>
          <a:xfrm>
            <a:off x="5257450" y="2922222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4BED176-CA4E-C04C-B9D9-03BB46D4AA88}"/>
              </a:ext>
            </a:extLst>
          </p:cNvPr>
          <p:cNvSpPr/>
          <p:nvPr/>
        </p:nvSpPr>
        <p:spPr>
          <a:xfrm>
            <a:off x="6611889" y="1540859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23C54F7-F9AF-8E42-88F0-4E22A8753D91}"/>
              </a:ext>
            </a:extLst>
          </p:cNvPr>
          <p:cNvSpPr/>
          <p:nvPr/>
        </p:nvSpPr>
        <p:spPr>
          <a:xfrm>
            <a:off x="6858151" y="1803976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F4B1BCF-3291-3249-8584-476D3753CB2F}"/>
              </a:ext>
            </a:extLst>
          </p:cNvPr>
          <p:cNvSpPr/>
          <p:nvPr/>
        </p:nvSpPr>
        <p:spPr>
          <a:xfrm>
            <a:off x="6550324" y="1803976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82187E6-00F6-E046-ADDA-64EE2597F04C}"/>
              </a:ext>
            </a:extLst>
          </p:cNvPr>
          <p:cNvSpPr/>
          <p:nvPr/>
        </p:nvSpPr>
        <p:spPr>
          <a:xfrm>
            <a:off x="6858151" y="2198651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70AB8E8-C5A8-FE44-BD19-845892F3DCEC}"/>
              </a:ext>
            </a:extLst>
          </p:cNvPr>
          <p:cNvSpPr/>
          <p:nvPr/>
        </p:nvSpPr>
        <p:spPr>
          <a:xfrm>
            <a:off x="4826491" y="2724884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0551AF4-C53A-724E-8086-4598449DD978}"/>
              </a:ext>
            </a:extLst>
          </p:cNvPr>
          <p:cNvSpPr/>
          <p:nvPr/>
        </p:nvSpPr>
        <p:spPr>
          <a:xfrm>
            <a:off x="5072752" y="2988001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084BFB2-4BAF-7143-9424-1395BA453E5C}"/>
              </a:ext>
            </a:extLst>
          </p:cNvPr>
          <p:cNvSpPr/>
          <p:nvPr/>
        </p:nvSpPr>
        <p:spPr>
          <a:xfrm>
            <a:off x="4764925" y="2988001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21A9850-36DE-D94E-80CB-2245FE6DDF52}"/>
              </a:ext>
            </a:extLst>
          </p:cNvPr>
          <p:cNvSpPr/>
          <p:nvPr/>
        </p:nvSpPr>
        <p:spPr>
          <a:xfrm>
            <a:off x="4888056" y="3251118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7959C6-9C3B-8349-9791-21BFBA8774AA}"/>
              </a:ext>
            </a:extLst>
          </p:cNvPr>
          <p:cNvSpPr/>
          <p:nvPr/>
        </p:nvSpPr>
        <p:spPr>
          <a:xfrm>
            <a:off x="6611889" y="2198651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B614F58-8682-204C-BADF-9758D02B36D1}"/>
              </a:ext>
            </a:extLst>
          </p:cNvPr>
          <p:cNvSpPr/>
          <p:nvPr/>
        </p:nvSpPr>
        <p:spPr>
          <a:xfrm>
            <a:off x="5873104" y="1146184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191D57F-1AEE-884D-AAEB-2CBF54AC1B33}"/>
              </a:ext>
            </a:extLst>
          </p:cNvPr>
          <p:cNvSpPr/>
          <p:nvPr/>
        </p:nvSpPr>
        <p:spPr>
          <a:xfrm>
            <a:off x="6427192" y="2659105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5C79379-6C26-4046-8FD6-43DC0228DE94}"/>
              </a:ext>
            </a:extLst>
          </p:cNvPr>
          <p:cNvSpPr/>
          <p:nvPr/>
        </p:nvSpPr>
        <p:spPr>
          <a:xfrm>
            <a:off x="5811538" y="1409300"/>
            <a:ext cx="123131" cy="131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A15799D-5C34-8C43-B1C4-9D4C3FC56BB1}"/>
              </a:ext>
            </a:extLst>
          </p:cNvPr>
          <p:cNvSpPr/>
          <p:nvPr/>
        </p:nvSpPr>
        <p:spPr>
          <a:xfrm rot="4181916">
            <a:off x="5316781" y="1347214"/>
            <a:ext cx="2091230" cy="13031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2C9E685-17A2-A24A-ADAE-EDC95E34E5DC}"/>
              </a:ext>
            </a:extLst>
          </p:cNvPr>
          <p:cNvSpPr/>
          <p:nvPr/>
        </p:nvSpPr>
        <p:spPr>
          <a:xfrm rot="20140248">
            <a:off x="3839864" y="2285368"/>
            <a:ext cx="1998616" cy="11911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14350">
              <a:defRPr/>
            </a:pPr>
            <a:endParaRPr lang="en-US" sz="1013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B1938F5-A833-9849-90F5-21D1B9F2DB6C}"/>
              </a:ext>
            </a:extLst>
          </p:cNvPr>
          <p:cNvCxnSpPr/>
          <p:nvPr/>
        </p:nvCxnSpPr>
        <p:spPr>
          <a:xfrm flipV="1">
            <a:off x="3687499" y="853775"/>
            <a:ext cx="0" cy="2888979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368B325-9905-0C43-999A-9A3B33176471}"/>
              </a:ext>
            </a:extLst>
          </p:cNvPr>
          <p:cNvCxnSpPr>
            <a:cxnSpLocks/>
          </p:cNvCxnSpPr>
          <p:nvPr/>
        </p:nvCxnSpPr>
        <p:spPr>
          <a:xfrm flipV="1">
            <a:off x="3683235" y="3740712"/>
            <a:ext cx="3748551" cy="6182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49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65"/>
    </mc:Choice>
    <mc:Fallback xmlns="">
      <p:transition spd="slow" advTm="112465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EB9B-2483-5A47-803B-2ABD11D9D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316"/>
            <a:ext cx="8229600" cy="857250"/>
          </a:xfrm>
        </p:spPr>
        <p:txBody>
          <a:bodyPr anchor="ctr"/>
          <a:lstStyle/>
          <a:p>
            <a:r>
              <a:rPr lang="en-US" sz="3600" dirty="0">
                <a:solidFill>
                  <a:srgbClr val="990014"/>
                </a:solidFill>
              </a:rPr>
              <a:t>Summary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AFEDC660-49C5-3043-AA77-D2287111EB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1654" y="1173294"/>
            <a:ext cx="8686800" cy="3429000"/>
          </a:xfrm>
        </p:spPr>
        <p:txBody>
          <a:bodyPr/>
          <a:lstStyle/>
          <a:p>
            <a:pPr>
              <a:lnSpc>
                <a:spcPct val="200000"/>
              </a:lnSpc>
              <a:buFontTx/>
              <a:buChar char="-"/>
            </a:pPr>
            <a:r>
              <a:rPr lang="en-US" altLang="en-US" sz="2400" dirty="0">
                <a:ea typeface="ＭＳ Ｐゴシック" panose="020B0600070205080204" pitchFamily="34" charset="-128"/>
              </a:rPr>
              <a:t>Cluster analysis is an </a:t>
            </a:r>
            <a:r>
              <a:rPr lang="en-US" altLang="en-US" sz="2400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exploratory tool</a:t>
            </a:r>
            <a:r>
              <a:rPr lang="en-US" altLang="en-US" sz="2400" dirty="0">
                <a:ea typeface="ＭＳ Ｐゴシック" panose="020B0600070205080204" pitchFamily="34" charset="-128"/>
              </a:rPr>
              <a:t>  </a:t>
            </a:r>
          </a:p>
          <a:p>
            <a:pPr>
              <a:buFontTx/>
              <a:buChar char="-"/>
            </a:pPr>
            <a:r>
              <a:rPr lang="en-US" altLang="en-US" sz="2400" dirty="0">
                <a:ea typeface="ＭＳ Ｐゴシック" panose="020B0600070205080204" pitchFamily="34" charset="-128"/>
              </a:rPr>
              <a:t>The findings will require </a:t>
            </a:r>
            <a:r>
              <a:rPr lang="en-US" altLang="en-US" sz="2400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validation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grpSp>
        <p:nvGrpSpPr>
          <p:cNvPr id="5" name="Group 21">
            <a:extLst>
              <a:ext uri="{FF2B5EF4-FFF2-40B4-BE49-F238E27FC236}">
                <a16:creationId xmlns:a16="http://schemas.microsoft.com/office/drawing/2014/main" id="{5C3D660A-76D1-A143-BE33-867C318332A3}"/>
              </a:ext>
            </a:extLst>
          </p:cNvPr>
          <p:cNvGrpSpPr>
            <a:grpSpLocks/>
          </p:cNvGrpSpPr>
          <p:nvPr/>
        </p:nvGrpSpPr>
        <p:grpSpPr bwMode="auto">
          <a:xfrm>
            <a:off x="1711856" y="3067435"/>
            <a:ext cx="5521319" cy="1181507"/>
            <a:chOff x="555282" y="2178050"/>
            <a:chExt cx="7854433" cy="2353567"/>
          </a:xfrm>
        </p:grpSpPr>
        <p:sp>
          <p:nvSpPr>
            <p:cNvPr id="6" name="Text Box 3">
              <a:extLst>
                <a:ext uri="{FF2B5EF4-FFF2-40B4-BE49-F238E27FC236}">
                  <a16:creationId xmlns:a16="http://schemas.microsoft.com/office/drawing/2014/main" id="{72C8BE7F-C548-D941-9864-A8FFFB480F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282" y="3771791"/>
              <a:ext cx="1781429" cy="6437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en-US" altLang="en-US" sz="1500" b="1">
                  <a:solidFill>
                    <a:prstClr val="black"/>
                  </a:solidFill>
                  <a:latin typeface="Arial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GENOTYPE</a:t>
              </a:r>
            </a:p>
          </p:txBody>
        </p:sp>
        <p:sp>
          <p:nvSpPr>
            <p:cNvPr id="7" name="Text Box 4">
              <a:extLst>
                <a:ext uri="{FF2B5EF4-FFF2-40B4-BE49-F238E27FC236}">
                  <a16:creationId xmlns:a16="http://schemas.microsoft.com/office/drawing/2014/main" id="{78152A71-B723-4F49-93F0-B3CA608A25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2790" y="3428051"/>
              <a:ext cx="2098308" cy="1103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en-US" altLang="en-US" sz="1500" b="1" dirty="0" err="1">
                  <a:solidFill>
                    <a:prstClr val="black"/>
                  </a:solidFill>
                  <a:latin typeface="Arial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Omic</a:t>
              </a:r>
              <a:endParaRPr lang="en-US" altLang="en-US" sz="1500" b="1" dirty="0">
                <a:solidFill>
                  <a:prstClr val="black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  <a:p>
              <a:pPr algn="ctr"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en-US" altLang="en-US" sz="1500" b="1" dirty="0">
                  <a:solidFill>
                    <a:prstClr val="black"/>
                  </a:solidFill>
                  <a:latin typeface="Arial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Data</a:t>
              </a:r>
            </a:p>
          </p:txBody>
        </p:sp>
        <p:sp>
          <p:nvSpPr>
            <p:cNvPr id="8" name="Text Box 5">
              <a:extLst>
                <a:ext uri="{FF2B5EF4-FFF2-40B4-BE49-F238E27FC236}">
                  <a16:creationId xmlns:a16="http://schemas.microsoft.com/office/drawing/2014/main" id="{4C29B872-4FF9-2E42-BF56-DA43EF6BDB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9538" y="3749674"/>
              <a:ext cx="1950177" cy="6437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en-US" altLang="en-US" sz="1500" b="1" dirty="0">
                  <a:solidFill>
                    <a:srgbClr val="0563C1"/>
                  </a:solidFill>
                  <a:latin typeface="Arial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PHENOTYPE</a:t>
              </a:r>
              <a:endParaRPr lang="en-US" altLang="en-US" sz="1500" b="1" dirty="0">
                <a:solidFill>
                  <a:prstClr val="black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9" name="AutoShape 6">
              <a:extLst>
                <a:ext uri="{FF2B5EF4-FFF2-40B4-BE49-F238E27FC236}">
                  <a16:creationId xmlns:a16="http://schemas.microsoft.com/office/drawing/2014/main" id="{FFB551D0-C0E5-904C-832A-548B407101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3679825"/>
              <a:ext cx="762000" cy="554038"/>
            </a:xfrm>
            <a:prstGeom prst="rightArrow">
              <a:avLst>
                <a:gd name="adj1" fmla="val 39824"/>
                <a:gd name="adj2" fmla="val 45578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endParaRPr lang="en-US" altLang="en-US" sz="1350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AutoShape 7">
              <a:extLst>
                <a:ext uri="{FF2B5EF4-FFF2-40B4-BE49-F238E27FC236}">
                  <a16:creationId xmlns:a16="http://schemas.microsoft.com/office/drawing/2014/main" id="{A00690F4-6FED-1046-BAFE-48580861CF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0" y="3679825"/>
              <a:ext cx="762000" cy="554038"/>
            </a:xfrm>
            <a:prstGeom prst="rightArrow">
              <a:avLst>
                <a:gd name="adj1" fmla="val 39824"/>
                <a:gd name="adj2" fmla="val 45578"/>
              </a:avLst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defTabSz="685800" eaLnBrk="1" fontAlgn="auto" hangingPunct="1">
                <a:spcBef>
                  <a:spcPct val="0"/>
                </a:spcBef>
                <a:spcAft>
                  <a:spcPts val="0"/>
                </a:spcAft>
                <a:buNone/>
              </a:pPr>
              <a:endParaRPr lang="en-US" altLang="en-US" sz="1350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1" name="Group 8">
              <a:extLst>
                <a:ext uri="{FF2B5EF4-FFF2-40B4-BE49-F238E27FC236}">
                  <a16:creationId xmlns:a16="http://schemas.microsoft.com/office/drawing/2014/main" id="{FBEFF26B-27A6-9549-89DF-81C5E16E12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2900" y="2178050"/>
              <a:ext cx="2286000" cy="1479550"/>
              <a:chOff x="1016" y="1372"/>
              <a:chExt cx="1440" cy="932"/>
            </a:xfrm>
          </p:grpSpPr>
          <p:sp>
            <p:nvSpPr>
              <p:cNvPr id="15" name="Text Box 9">
                <a:extLst>
                  <a:ext uri="{FF2B5EF4-FFF2-40B4-BE49-F238E27FC236}">
                    <a16:creationId xmlns:a16="http://schemas.microsoft.com/office/drawing/2014/main" id="{538BAA95-BE98-294A-A8E8-7D1C10D603B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16" y="1372"/>
                <a:ext cx="1440" cy="4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defTabSz="685800" eaLnBrk="1" fontAlgn="auto" hangingPunct="1"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en-US" altLang="en-US" sz="1500" b="1" dirty="0">
                    <a:solidFill>
                      <a:prstClr val="black"/>
                    </a:solidFill>
                    <a:latin typeface="Arial" panose="020B0604020202020204" pitchFamily="34" charset="0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ENVIRONMENT</a:t>
                </a:r>
              </a:p>
            </p:txBody>
          </p:sp>
          <p:sp>
            <p:nvSpPr>
              <p:cNvPr id="16" name="AutoShape 11">
                <a:extLst>
                  <a:ext uri="{FF2B5EF4-FFF2-40B4-BE49-F238E27FC236}">
                    <a16:creationId xmlns:a16="http://schemas.microsoft.com/office/drawing/2014/main" id="{5C5DB966-2D2D-2C44-A027-1488EC40AB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71" y="1896"/>
                <a:ext cx="624" cy="192"/>
              </a:xfrm>
              <a:prstGeom prst="rightArrow">
                <a:avLst>
                  <a:gd name="adj1" fmla="val 39824"/>
                  <a:gd name="adj2" fmla="val 107701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defTabSz="685800" eaLnBrk="1" fontAlgn="auto" hangingPunct="1">
                  <a:spcBef>
                    <a:spcPct val="0"/>
                  </a:spcBef>
                  <a:spcAft>
                    <a:spcPts val="0"/>
                  </a:spcAft>
                  <a:buNone/>
                </a:pPr>
                <a:endParaRPr lang="en-US" altLang="en-US" sz="135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807AA5-0829-A04F-A839-7F59101F40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13299" y="2178050"/>
              <a:ext cx="2286000" cy="1479550"/>
              <a:chOff x="3032" y="1372"/>
              <a:chExt cx="1440" cy="932"/>
            </a:xfrm>
          </p:grpSpPr>
          <p:sp>
            <p:nvSpPr>
              <p:cNvPr id="13" name="Text Box 14">
                <a:extLst>
                  <a:ext uri="{FF2B5EF4-FFF2-40B4-BE49-F238E27FC236}">
                    <a16:creationId xmlns:a16="http://schemas.microsoft.com/office/drawing/2014/main" id="{2DF2FDF5-BB62-3B4F-9FE4-6A8A4FB3E0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32" y="1372"/>
                <a:ext cx="1440" cy="4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defTabSz="685800" eaLnBrk="1" fontAlgn="auto" hangingPunct="1"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en-US" altLang="en-US" sz="1500" b="1">
                    <a:solidFill>
                      <a:prstClr val="black"/>
                    </a:solidFill>
                    <a:latin typeface="Arial" panose="020B0604020202020204" pitchFamily="34" charset="0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ENVIRONMENT</a:t>
                </a:r>
              </a:p>
            </p:txBody>
          </p:sp>
          <p:sp>
            <p:nvSpPr>
              <p:cNvPr id="14" name="AutoShape 16">
                <a:extLst>
                  <a:ext uri="{FF2B5EF4-FFF2-40B4-BE49-F238E27FC236}">
                    <a16:creationId xmlns:a16="http://schemas.microsoft.com/office/drawing/2014/main" id="{91EB4560-1E18-B54E-AA93-F2E205C7A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3487" y="1896"/>
                <a:ext cx="624" cy="192"/>
              </a:xfrm>
              <a:prstGeom prst="rightArrow">
                <a:avLst>
                  <a:gd name="adj1" fmla="val 39824"/>
                  <a:gd name="adj2" fmla="val 107701"/>
                </a:avLst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defTabSz="685800" eaLnBrk="1" fontAlgn="auto" hangingPunct="1">
                  <a:spcBef>
                    <a:spcPct val="0"/>
                  </a:spcBef>
                  <a:spcAft>
                    <a:spcPts val="0"/>
                  </a:spcAft>
                  <a:buNone/>
                </a:pPr>
                <a:endParaRPr lang="en-US" altLang="en-US" sz="135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60672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098" y="221766"/>
            <a:ext cx="8788400" cy="763021"/>
          </a:xfrm>
        </p:spPr>
        <p:txBody>
          <a:bodyPr/>
          <a:lstStyle/>
          <a:p>
            <a:r>
              <a:rPr lang="en-US" sz="3600" dirty="0">
                <a:solidFill>
                  <a:srgbClr val="990014"/>
                </a:solidFill>
              </a:rPr>
              <a:t>Approaches for Integrating Data</a:t>
            </a:r>
          </a:p>
        </p:txBody>
      </p:sp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85901" y="1604782"/>
            <a:ext cx="6084794" cy="2801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485900" y="1492723"/>
            <a:ext cx="5698676" cy="30008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350" dirty="0"/>
              <a:t>  Concatenation-based               Transformation-based                       Model-based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753CC0-0E56-174D-9600-6B22CEC5044F}"/>
              </a:ext>
            </a:extLst>
          </p:cNvPr>
          <p:cNvSpPr/>
          <p:nvPr/>
        </p:nvSpPr>
        <p:spPr>
          <a:xfrm>
            <a:off x="825999" y="4613184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3930" y="4621651"/>
            <a:ext cx="413622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28B8CE"/>
                </a:solidFill>
              </a:rPr>
              <a:t>Blue</a:t>
            </a:r>
            <a:r>
              <a:rPr lang="en-US" sz="1350" dirty="0"/>
              <a:t>, </a:t>
            </a:r>
            <a:r>
              <a:rPr lang="en-US" sz="135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orange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7030A0"/>
                </a:solidFill>
              </a:rPr>
              <a:t>purple</a:t>
            </a:r>
            <a:r>
              <a:rPr lang="en-US" sz="1350" dirty="0"/>
              <a:t> boxes denote different data types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E745AB-41F9-C34E-B8C2-23911DBBA620}"/>
              </a:ext>
            </a:extLst>
          </p:cNvPr>
          <p:cNvSpPr txBox="1"/>
          <p:nvPr/>
        </p:nvSpPr>
        <p:spPr>
          <a:xfrm>
            <a:off x="6096864" y="806369"/>
            <a:ext cx="2696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/>
              <a:t>Ritchie et al. (2015) Nat Rev Genet</a:t>
            </a:r>
          </a:p>
        </p:txBody>
      </p:sp>
    </p:spTree>
    <p:extLst>
      <p:ext uri="{BB962C8B-B14F-4D97-AF65-F5344CB8AC3E}">
        <p14:creationId xmlns:p14="http://schemas.microsoft.com/office/powerpoint/2010/main" val="338231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49"/>
    </mc:Choice>
    <mc:Fallback xmlns="">
      <p:transition spd="slow" advTm="66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2D84D-525B-7441-8417-55D970605399}"/>
              </a:ext>
            </a:extLst>
          </p:cNvPr>
          <p:cNvSpPr txBox="1"/>
          <p:nvPr/>
        </p:nvSpPr>
        <p:spPr>
          <a:xfrm>
            <a:off x="704459" y="1531681"/>
            <a:ext cx="2787179" cy="1403604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450"/>
              </a:spcAft>
            </a:pPr>
            <a:r>
              <a:rPr lang="en-US" sz="3600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Canonical Correlation Analysis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720E6B-F42A-5549-B96E-E395D4327C13}"/>
              </a:ext>
            </a:extLst>
          </p:cNvPr>
          <p:cNvCxnSpPr>
            <a:cxnSpLocks/>
          </p:cNvCxnSpPr>
          <p:nvPr/>
        </p:nvCxnSpPr>
        <p:spPr>
          <a:xfrm>
            <a:off x="4572001" y="3761961"/>
            <a:ext cx="31208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076454E-F59C-6443-B21D-68DD66627900}"/>
              </a:ext>
            </a:extLst>
          </p:cNvPr>
          <p:cNvCxnSpPr>
            <a:cxnSpLocks/>
          </p:cNvCxnSpPr>
          <p:nvPr/>
        </p:nvCxnSpPr>
        <p:spPr>
          <a:xfrm flipV="1">
            <a:off x="4572000" y="987137"/>
            <a:ext cx="0" cy="27748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E11997A-358B-9243-9AD4-3490F8AC1F0D}"/>
              </a:ext>
            </a:extLst>
          </p:cNvPr>
          <p:cNvSpPr txBox="1"/>
          <p:nvPr/>
        </p:nvSpPr>
        <p:spPr>
          <a:xfrm>
            <a:off x="4572000" y="3779620"/>
            <a:ext cx="26209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Linear Combination Set 1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26708A-36F8-A24B-A465-54A34B677B85}"/>
              </a:ext>
            </a:extLst>
          </p:cNvPr>
          <p:cNvSpPr txBox="1"/>
          <p:nvPr/>
        </p:nvSpPr>
        <p:spPr>
          <a:xfrm rot="16200000">
            <a:off x="3123045" y="2408206"/>
            <a:ext cx="26209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Linear Combination Set 2 variables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03F3014-9798-FF4D-84AC-C36FE5EE5A0B}"/>
              </a:ext>
            </a:extLst>
          </p:cNvPr>
          <p:cNvSpPr/>
          <p:nvPr/>
        </p:nvSpPr>
        <p:spPr>
          <a:xfrm rot="2751656">
            <a:off x="5723874" y="903795"/>
            <a:ext cx="973386" cy="2849942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77063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2"/>
    </mc:Choice>
    <mc:Fallback xmlns="">
      <p:transition spd="slow" advTm="80002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990014"/>
                </a:solidFill>
              </a:rPr>
              <a:t>Canonical</a:t>
            </a:r>
            <a:r>
              <a:rPr lang="en-US" b="1" dirty="0"/>
              <a:t> </a:t>
            </a:r>
            <a:r>
              <a:rPr lang="en-US" sz="4000" dirty="0">
                <a:solidFill>
                  <a:srgbClr val="990014"/>
                </a:solidFill>
              </a:rPr>
              <a:t>Correlation</a:t>
            </a:r>
            <a:r>
              <a:rPr lang="en-US" b="1" dirty="0"/>
              <a:t> </a:t>
            </a:r>
            <a:r>
              <a:rPr lang="en-US" sz="4000" dirty="0">
                <a:solidFill>
                  <a:srgbClr val="990014"/>
                </a:solidFill>
              </a:rPr>
              <a:t>Analysis (CCA)</a:t>
            </a: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472865" y="1949283"/>
            <a:ext cx="4848175" cy="238268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txBody>
          <a:bodyPr vert="horz" lIns="68580" tIns="34290" rIns="68580" bIns="34290" rtlCol="0">
            <a:normAutofit/>
          </a:bodyPr>
          <a:lstStyle/>
          <a:p>
            <a:pPr marL="257175" indent="-257175" defTabSz="342900">
              <a:spcBef>
                <a:spcPct val="20000"/>
              </a:spcBef>
              <a:defRPr/>
            </a:pPr>
            <a:r>
              <a:rPr lang="en-US" u="sng" dirty="0"/>
              <a:t>Helix Data</a:t>
            </a:r>
            <a:endParaRPr lang="en-US" dirty="0"/>
          </a:p>
          <a:p>
            <a:pPr marL="257175" indent="-257175" defTabSz="342900">
              <a:spcBef>
                <a:spcPct val="20000"/>
              </a:spcBef>
              <a:defRPr/>
            </a:pPr>
            <a:r>
              <a:rPr lang="en-US" dirty="0"/>
              <a:t>Postnatal Exposome: 132 Postnatal variables </a:t>
            </a:r>
          </a:p>
          <a:p>
            <a:pPr marL="257175" indent="-257175" defTabSz="342900">
              <a:spcBef>
                <a:spcPct val="20000"/>
              </a:spcBef>
              <a:defRPr/>
            </a:pPr>
            <a:r>
              <a:rPr lang="en-US" dirty="0"/>
              <a:t>Proteome:  36 proteins</a:t>
            </a:r>
          </a:p>
          <a:p>
            <a:pPr marL="257175" indent="-257175" defTabSz="342900">
              <a:spcBef>
                <a:spcPct val="20000"/>
              </a:spcBef>
              <a:defRPr/>
            </a:pPr>
            <a:r>
              <a:rPr lang="en-US" dirty="0"/>
              <a:t>Covariates:  cohort, sex, child’s age, …</a:t>
            </a:r>
          </a:p>
          <a:p>
            <a:pPr marL="257175" indent="-257175" defTabSz="342900">
              <a:spcBef>
                <a:spcPct val="20000"/>
              </a:spcBef>
              <a:defRPr/>
            </a:pPr>
            <a:r>
              <a:rPr lang="en-US" dirty="0"/>
              <a:t>Phenotypes: asthma, </a:t>
            </a:r>
            <a:r>
              <a:rPr lang="en-US" dirty="0" err="1"/>
              <a:t>bmi</a:t>
            </a:r>
            <a:r>
              <a:rPr lang="en-US" dirty="0"/>
              <a:t>, intelligence quotient, …</a:t>
            </a:r>
          </a:p>
          <a:p>
            <a:pPr marL="257175" indent="-257175" defTabSz="342900">
              <a:spcBef>
                <a:spcPct val="20000"/>
              </a:spcBef>
              <a:defRPr/>
            </a:pPr>
            <a:endParaRPr lang="en-US" dirty="0">
              <a:solidFill>
                <a:srgbClr val="948A54"/>
              </a:solidFill>
            </a:endParaRPr>
          </a:p>
          <a:p>
            <a:pPr marL="257175" indent="-257175" defTabSz="342900">
              <a:spcBef>
                <a:spcPct val="20000"/>
              </a:spcBef>
              <a:defRPr/>
            </a:pPr>
            <a:r>
              <a:rPr lang="en-US" b="1" dirty="0">
                <a:solidFill>
                  <a:srgbClr val="948A54"/>
                </a:solidFill>
              </a:rPr>
              <a:t>Q: </a:t>
            </a:r>
            <a:r>
              <a:rPr lang="en-US" dirty="0"/>
              <a:t>How do the sets of variables relate?</a:t>
            </a:r>
          </a:p>
          <a:p>
            <a:pPr marL="1885950" lvl="5" indent="-171450" defTabSz="342900">
              <a:spcBef>
                <a:spcPct val="20000"/>
              </a:spcBef>
              <a:defRPr/>
            </a:pP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3A93B5-52A1-8F4A-9F34-06ADA3806CC9}"/>
              </a:ext>
            </a:extLst>
          </p:cNvPr>
          <p:cNvSpPr/>
          <p:nvPr/>
        </p:nvSpPr>
        <p:spPr>
          <a:xfrm>
            <a:off x="974033" y="1602304"/>
            <a:ext cx="1100490" cy="272966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X</a:t>
            </a:r>
            <a:r>
              <a:rPr lang="en-US" sz="2400" b="1" baseline="-25000" dirty="0" err="1">
                <a:solidFill>
                  <a:schemeClr val="tx1"/>
                </a:solidFill>
              </a:rPr>
              <a:t>nxp</a:t>
            </a:r>
            <a:r>
              <a:rPr lang="en-US" sz="2400" b="1" dirty="0"/>
              <a:t>       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AA8B15-D235-414D-9D38-AAC946D47623}"/>
              </a:ext>
            </a:extLst>
          </p:cNvPr>
          <p:cNvSpPr/>
          <p:nvPr/>
        </p:nvSpPr>
        <p:spPr>
          <a:xfrm>
            <a:off x="2136784" y="1602305"/>
            <a:ext cx="637286" cy="272966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Z</a:t>
            </a:r>
            <a:r>
              <a:rPr lang="en-US" sz="2400" b="1" baseline="-25000" dirty="0" err="1">
                <a:solidFill>
                  <a:schemeClr val="tx1"/>
                </a:solidFill>
              </a:rPr>
              <a:t>nxq</a:t>
            </a:r>
            <a:endParaRPr lang="en-US" sz="2400" b="1" baseline="-250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18F907-C30E-BE4C-9550-5236ACDA552C}"/>
              </a:ext>
            </a:extLst>
          </p:cNvPr>
          <p:cNvSpPr txBox="1"/>
          <p:nvPr/>
        </p:nvSpPr>
        <p:spPr>
          <a:xfrm rot="16200000">
            <a:off x="319744" y="3747206"/>
            <a:ext cx="9669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n samples</a:t>
            </a:r>
          </a:p>
        </p:txBody>
      </p:sp>
    </p:spTree>
    <p:extLst>
      <p:ext uri="{BB962C8B-B14F-4D97-AF65-F5344CB8AC3E}">
        <p14:creationId xmlns:p14="http://schemas.microsoft.com/office/powerpoint/2010/main" val="74764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39"/>
    </mc:Choice>
    <mc:Fallback xmlns="">
      <p:transition spd="slow" advTm="2983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863504E2-A730-7041-817B-30A976FCAF38}"/>
              </a:ext>
            </a:extLst>
          </p:cNvPr>
          <p:cNvSpPr txBox="1">
            <a:spLocks/>
          </p:cNvSpPr>
          <p:nvPr/>
        </p:nvSpPr>
        <p:spPr>
          <a:xfrm>
            <a:off x="628649" y="1093788"/>
            <a:ext cx="7879841" cy="2967208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514350" indent="-514350" algn="l">
              <a:lnSpc>
                <a:spcPct val="90000"/>
              </a:lnSpc>
            </a:pPr>
            <a:r>
              <a:rPr lang="en-US" altLang="en-US" sz="4000" b="1" dirty="0">
                <a:ea typeface="ＭＳ Ｐゴシック" panose="020B0600070205080204" pitchFamily="34" charset="-128"/>
              </a:rPr>
              <a:t>Data visualization </a:t>
            </a:r>
            <a:br>
              <a:rPr lang="en-US" altLang="en-US" sz="4000" b="1" dirty="0">
                <a:ea typeface="ＭＳ Ｐゴシック" panose="020B0600070205080204" pitchFamily="34" charset="-128"/>
              </a:rPr>
            </a:br>
            <a:r>
              <a:rPr lang="en-US" altLang="en-US" sz="4000" dirty="0">
                <a:ea typeface="ＭＳ Ｐゴシック" panose="020B0600070205080204" pitchFamily="34" charset="-128"/>
              </a:rPr>
              <a:t>is an important first step to </a:t>
            </a:r>
            <a:br>
              <a:rPr lang="en-US" altLang="en-US" sz="4000" dirty="0">
                <a:ea typeface="ＭＳ Ｐゴシック" panose="020B0600070205080204" pitchFamily="34" charset="-128"/>
              </a:rPr>
            </a:br>
            <a:r>
              <a:rPr lang="en-US" altLang="en-US" sz="4000" b="1" dirty="0">
                <a:ea typeface="ＭＳ Ｐゴシック" panose="020B0600070205080204" pitchFamily="34" charset="-128"/>
              </a:rPr>
              <a:t>data exploration</a:t>
            </a:r>
            <a:br>
              <a:rPr lang="en-US" altLang="en-US" sz="4000" dirty="0">
                <a:ea typeface="ＭＳ Ｐゴシック" panose="020B0600070205080204" pitchFamily="34" charset="-128"/>
              </a:rPr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34409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167" y="265357"/>
            <a:ext cx="7473476" cy="994172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990014"/>
                </a:solidFill>
              </a:rPr>
              <a:t>CCA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3277" y="632579"/>
            <a:ext cx="22112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 err="1">
                <a:solidFill>
                  <a:srgbClr val="7030A0"/>
                </a:solidFill>
              </a:rPr>
              <a:t>Hotelling</a:t>
            </a:r>
            <a:r>
              <a:rPr lang="en-US" sz="1350" b="1" dirty="0">
                <a:solidFill>
                  <a:srgbClr val="7030A0"/>
                </a:solidFill>
              </a:rPr>
              <a:t>, </a:t>
            </a:r>
            <a:r>
              <a:rPr lang="en-US" sz="1350" b="1" dirty="0" err="1">
                <a:solidFill>
                  <a:srgbClr val="7030A0"/>
                </a:solidFill>
              </a:rPr>
              <a:t>Biometrika</a:t>
            </a:r>
            <a:r>
              <a:rPr lang="en-US" sz="1350" b="1" dirty="0">
                <a:solidFill>
                  <a:srgbClr val="7030A0"/>
                </a:solidFill>
              </a:rPr>
              <a:t> (1936)</a:t>
            </a: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A4B321-356F-7142-8951-CA8EB8D16ABC}"/>
              </a:ext>
            </a:extLst>
          </p:cNvPr>
          <p:cNvSpPr/>
          <p:nvPr/>
        </p:nvSpPr>
        <p:spPr>
          <a:xfrm>
            <a:off x="1813612" y="1690935"/>
            <a:ext cx="1100490" cy="272966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X</a:t>
            </a:r>
            <a:r>
              <a:rPr lang="en-US" sz="2400" b="1" baseline="-25000" dirty="0" err="1">
                <a:solidFill>
                  <a:schemeClr val="tx1"/>
                </a:solidFill>
              </a:rPr>
              <a:t>nxp</a:t>
            </a:r>
            <a:endParaRPr lang="en-US" sz="2400" b="1" baseline="-25000" dirty="0">
              <a:solidFill>
                <a:schemeClr val="tx1"/>
              </a:solidFill>
            </a:endParaRPr>
          </a:p>
          <a:p>
            <a:pPr algn="ctr"/>
            <a:endParaRPr lang="en-US" sz="24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Set 1</a:t>
            </a:r>
            <a:r>
              <a:rPr lang="en-US" sz="2400" b="1" dirty="0"/>
              <a:t>      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82D6A1-DD26-F945-92AE-CC372F81E118}"/>
              </a:ext>
            </a:extLst>
          </p:cNvPr>
          <p:cNvSpPr/>
          <p:nvPr/>
        </p:nvSpPr>
        <p:spPr>
          <a:xfrm>
            <a:off x="2976363" y="1690936"/>
            <a:ext cx="699166" cy="272966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Z</a:t>
            </a:r>
            <a:r>
              <a:rPr lang="en-US" sz="2400" b="1" baseline="-25000" dirty="0" err="1">
                <a:solidFill>
                  <a:schemeClr val="tx1"/>
                </a:solidFill>
              </a:rPr>
              <a:t>nxq</a:t>
            </a:r>
            <a:endParaRPr lang="en-US" sz="2400" b="1" baseline="-25000" dirty="0">
              <a:solidFill>
                <a:schemeClr val="tx1"/>
              </a:solidFill>
            </a:endParaRPr>
          </a:p>
          <a:p>
            <a:pPr algn="ctr"/>
            <a:endParaRPr lang="en-US" sz="24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Set 2</a:t>
            </a:r>
            <a:endParaRPr lang="en-US" b="1" baseline="-250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1704E8-7BBF-8641-9B08-D327BD93D655}"/>
              </a:ext>
            </a:extLst>
          </p:cNvPr>
          <p:cNvSpPr txBox="1"/>
          <p:nvPr/>
        </p:nvSpPr>
        <p:spPr>
          <a:xfrm rot="16200000">
            <a:off x="1180105" y="3759982"/>
            <a:ext cx="9669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n samples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DE1C55-0325-0A44-93E8-D4DB4B8C309F}"/>
              </a:ext>
            </a:extLst>
          </p:cNvPr>
          <p:cNvSpPr txBox="1"/>
          <p:nvPr/>
        </p:nvSpPr>
        <p:spPr>
          <a:xfrm>
            <a:off x="1148195" y="1080212"/>
            <a:ext cx="6847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Goal:</a:t>
            </a:r>
            <a:r>
              <a:rPr lang="en-US" dirty="0"/>
              <a:t> Find linear combinations of (X,Z) that are maximally correlated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36A6D7-6D9A-B246-93BC-4F02C725098E}"/>
              </a:ext>
            </a:extLst>
          </p:cNvPr>
          <p:cNvCxnSpPr>
            <a:cxnSpLocks/>
          </p:cNvCxnSpPr>
          <p:nvPr/>
        </p:nvCxnSpPr>
        <p:spPr>
          <a:xfrm>
            <a:off x="5151779" y="4236440"/>
            <a:ext cx="2440975" cy="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D3EA1B9-1520-AC41-BA30-87DF0C27F2AF}"/>
              </a:ext>
            </a:extLst>
          </p:cNvPr>
          <p:cNvCxnSpPr>
            <a:cxnSpLocks/>
          </p:cNvCxnSpPr>
          <p:nvPr/>
        </p:nvCxnSpPr>
        <p:spPr>
          <a:xfrm flipV="1">
            <a:off x="5151778" y="1933893"/>
            <a:ext cx="0" cy="23025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41C28E-40C8-7648-A85F-DC39ADD0FC6E}"/>
              </a:ext>
            </a:extLst>
          </p:cNvPr>
          <p:cNvSpPr txBox="1"/>
          <p:nvPr/>
        </p:nvSpPr>
        <p:spPr>
          <a:xfrm>
            <a:off x="5151778" y="4254099"/>
            <a:ext cx="23442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Linear Combination Set 1 variables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B72F79-2A26-A349-9F97-294CA1B48FF6}"/>
              </a:ext>
            </a:extLst>
          </p:cNvPr>
          <p:cNvSpPr txBox="1"/>
          <p:nvPr/>
        </p:nvSpPr>
        <p:spPr>
          <a:xfrm rot="16200000">
            <a:off x="3841162" y="2894226"/>
            <a:ext cx="23442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Linear Combination Set 2 variables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6F793CF-211E-ED41-A797-D92D139AEF4E}"/>
              </a:ext>
            </a:extLst>
          </p:cNvPr>
          <p:cNvSpPr/>
          <p:nvPr/>
        </p:nvSpPr>
        <p:spPr>
          <a:xfrm rot="2751656">
            <a:off x="5969686" y="1771628"/>
            <a:ext cx="800491" cy="2655583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627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86"/>
    </mc:Choice>
    <mc:Fallback xmlns="">
      <p:transition spd="slow" advTm="71286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52" y="1827623"/>
            <a:ext cx="1429800" cy="1478251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CCA  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FC5606-33BE-EB48-91D9-F95C82ED1EA6}"/>
              </a:ext>
            </a:extLst>
          </p:cNvPr>
          <p:cNvSpPr/>
          <p:nvPr/>
        </p:nvSpPr>
        <p:spPr>
          <a:xfrm>
            <a:off x="2550121" y="609541"/>
            <a:ext cx="487310" cy="990927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sz="2400" b="1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51D00C-6E43-684F-903A-642735591289}"/>
              </a:ext>
            </a:extLst>
          </p:cNvPr>
          <p:cNvSpPr txBox="1"/>
          <p:nvPr/>
        </p:nvSpPr>
        <p:spPr>
          <a:xfrm>
            <a:off x="1223356" y="3658533"/>
            <a:ext cx="374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1. Columns of X, Z, Mean 0, var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549FA7-BACC-374D-8B55-548A28F59176}"/>
              </a:ext>
            </a:extLst>
          </p:cNvPr>
          <p:cNvSpPr/>
          <p:nvPr/>
        </p:nvSpPr>
        <p:spPr>
          <a:xfrm>
            <a:off x="2498284" y="1680133"/>
            <a:ext cx="70403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 err="1"/>
              <a:t>a</a:t>
            </a:r>
            <a:r>
              <a:rPr lang="en-US" sz="1350" baseline="30000" dirty="0" err="1"/>
              <a:t>T</a:t>
            </a:r>
            <a:r>
              <a:rPr lang="en-US" sz="1350" baseline="-25000" dirty="0" err="1"/>
              <a:t>h</a:t>
            </a:r>
            <a:r>
              <a:rPr lang="en-US" sz="1350" dirty="0" err="1"/>
              <a:t>a</a:t>
            </a:r>
            <a:r>
              <a:rPr lang="en-US" sz="1350" baseline="-25000" dirty="0" err="1"/>
              <a:t>h</a:t>
            </a:r>
            <a:r>
              <a:rPr lang="en-US" sz="1350" dirty="0"/>
              <a:t>=1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86561C-00FB-A94C-953D-443754FD9802}"/>
              </a:ext>
            </a:extLst>
          </p:cNvPr>
          <p:cNvSpPr/>
          <p:nvPr/>
        </p:nvSpPr>
        <p:spPr>
          <a:xfrm>
            <a:off x="4314921" y="606314"/>
            <a:ext cx="487310" cy="62108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</a:t>
            </a:r>
            <a:endParaRPr lang="en-US" sz="2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0E4895-249C-804B-9AE0-3F887B096F38}"/>
              </a:ext>
            </a:extLst>
          </p:cNvPr>
          <p:cNvSpPr/>
          <p:nvPr/>
        </p:nvSpPr>
        <p:spPr>
          <a:xfrm>
            <a:off x="4295200" y="1235496"/>
            <a:ext cx="72006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 err="1"/>
              <a:t>b</a:t>
            </a:r>
            <a:r>
              <a:rPr lang="en-US" sz="1350" baseline="30000" dirty="0" err="1"/>
              <a:t>T</a:t>
            </a:r>
            <a:r>
              <a:rPr lang="en-US" sz="1350" baseline="-25000" dirty="0" err="1"/>
              <a:t>h</a:t>
            </a:r>
            <a:r>
              <a:rPr lang="en-US" sz="1350" dirty="0" err="1"/>
              <a:t>b</a:t>
            </a:r>
            <a:r>
              <a:rPr lang="en-US" sz="1350" baseline="-25000" dirty="0" err="1"/>
              <a:t>h</a:t>
            </a:r>
            <a:r>
              <a:rPr lang="en-US" sz="1350" dirty="0"/>
              <a:t>=1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58B4AA-5187-4C42-8E76-128781E8DC56}"/>
              </a:ext>
            </a:extLst>
          </p:cNvPr>
          <p:cNvSpPr/>
          <p:nvPr/>
        </p:nvSpPr>
        <p:spPr>
          <a:xfrm>
            <a:off x="1559245" y="4251602"/>
            <a:ext cx="3407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dirty="0" err="1"/>
              <a:t>arg</a:t>
            </a:r>
            <a:r>
              <a:rPr lang="en-US" dirty="0"/>
              <a:t>    max    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Xa</a:t>
            </a:r>
            <a:r>
              <a:rPr lang="en-US" baseline="-25000" dirty="0" err="1"/>
              <a:t>h</a:t>
            </a:r>
            <a:r>
              <a:rPr lang="en-US" dirty="0"/>
              <a:t>, </a:t>
            </a:r>
            <a:r>
              <a:rPr lang="en-US" dirty="0" err="1"/>
              <a:t>Zb</a:t>
            </a:r>
            <a:r>
              <a:rPr lang="en-US" baseline="-25000" dirty="0" err="1"/>
              <a:t>h</a:t>
            </a:r>
            <a:r>
              <a:rPr lang="en-US" dirty="0"/>
              <a:t>),  h=1,…,H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876DB0-C447-5147-8E1A-47DB58334287}"/>
              </a:ext>
            </a:extLst>
          </p:cNvPr>
          <p:cNvSpPr/>
          <p:nvPr/>
        </p:nvSpPr>
        <p:spPr>
          <a:xfrm>
            <a:off x="6079805" y="590537"/>
            <a:ext cx="460555" cy="274543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Xa</a:t>
            </a:r>
            <a:endParaRPr lang="en-US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245645-AF38-864D-895A-22BE6461C204}"/>
              </a:ext>
            </a:extLst>
          </p:cNvPr>
          <p:cNvSpPr/>
          <p:nvPr/>
        </p:nvSpPr>
        <p:spPr>
          <a:xfrm>
            <a:off x="6616652" y="576214"/>
            <a:ext cx="487310" cy="275976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Zb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BCEA4B-216F-354E-8B6B-040D8B2CB1D2}"/>
              </a:ext>
            </a:extLst>
          </p:cNvPr>
          <p:cNvSpPr txBox="1"/>
          <p:nvPr/>
        </p:nvSpPr>
        <p:spPr>
          <a:xfrm>
            <a:off x="7117667" y="3103087"/>
            <a:ext cx="45717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nxH</a:t>
            </a:r>
            <a:endParaRPr lang="en-US" sz="13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418C358-2763-434B-96D4-C6B6BA613470}"/>
              </a:ext>
            </a:extLst>
          </p:cNvPr>
          <p:cNvSpPr/>
          <p:nvPr/>
        </p:nvSpPr>
        <p:spPr>
          <a:xfrm>
            <a:off x="1382739" y="576214"/>
            <a:ext cx="1100490" cy="272966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X</a:t>
            </a:r>
            <a:r>
              <a:rPr lang="en-US" sz="2400" b="1" baseline="-25000" dirty="0" err="1">
                <a:solidFill>
                  <a:schemeClr val="tx1"/>
                </a:solidFill>
              </a:rPr>
              <a:t>nxp</a:t>
            </a:r>
            <a:r>
              <a:rPr lang="en-US" sz="2400" b="1" dirty="0"/>
              <a:t>       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1D479BD-E1BA-A948-8A31-5C657174C4EF}"/>
              </a:ext>
            </a:extLst>
          </p:cNvPr>
          <p:cNvSpPr/>
          <p:nvPr/>
        </p:nvSpPr>
        <p:spPr>
          <a:xfrm>
            <a:off x="3628097" y="606314"/>
            <a:ext cx="637286" cy="272966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Z</a:t>
            </a:r>
            <a:r>
              <a:rPr lang="en-US" sz="2400" b="1" baseline="-25000" dirty="0" err="1">
                <a:solidFill>
                  <a:schemeClr val="tx1"/>
                </a:solidFill>
              </a:rPr>
              <a:t>nxq</a:t>
            </a:r>
            <a:endParaRPr lang="en-US" sz="2400" b="1" baseline="-250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50AAFB8-1EF3-7B47-8E05-AB99C9D86740}"/>
              </a:ext>
            </a:extLst>
          </p:cNvPr>
          <p:cNvSpPr/>
          <p:nvPr/>
        </p:nvSpPr>
        <p:spPr>
          <a:xfrm>
            <a:off x="832736" y="4596838"/>
            <a:ext cx="8311264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65ABDBB-2296-9445-B881-0B4DE930B5CF}"/>
              </a:ext>
            </a:extLst>
          </p:cNvPr>
          <p:cNvSpPr txBox="1"/>
          <p:nvPr/>
        </p:nvSpPr>
        <p:spPr>
          <a:xfrm>
            <a:off x="8306242" y="406203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3A6398F-1397-9D42-A046-410D193A7019}"/>
              </a:ext>
            </a:extLst>
          </p:cNvPr>
          <p:cNvCxnSpPr/>
          <p:nvPr/>
        </p:nvCxnSpPr>
        <p:spPr>
          <a:xfrm>
            <a:off x="5237921" y="765313"/>
            <a:ext cx="0" cy="3801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C1F88F9-DE5E-4E47-8913-DCB3B12FC7B3}"/>
              </a:ext>
            </a:extLst>
          </p:cNvPr>
          <p:cNvSpPr txBox="1"/>
          <p:nvPr/>
        </p:nvSpPr>
        <p:spPr>
          <a:xfrm>
            <a:off x="802291" y="4661026"/>
            <a:ext cx="435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max </a:t>
            </a:r>
            <a:r>
              <a:rPr lang="en-US" b="1" dirty="0" err="1"/>
              <a:t>a</a:t>
            </a:r>
            <a:r>
              <a:rPr lang="en-US" b="1" baseline="30000" dirty="0" err="1"/>
              <a:t>T</a:t>
            </a:r>
            <a:r>
              <a:rPr lang="en-US" b="1" dirty="0" err="1"/>
              <a:t>X</a:t>
            </a:r>
            <a:r>
              <a:rPr lang="en-US" b="1" baseline="30000" dirty="0" err="1"/>
              <a:t>T</a:t>
            </a:r>
            <a:r>
              <a:rPr lang="en-US" b="1" dirty="0" err="1"/>
              <a:t>Zb</a:t>
            </a:r>
            <a:r>
              <a:rPr lang="en-US" dirty="0"/>
              <a:t>  subject to </a:t>
            </a:r>
            <a:r>
              <a:rPr lang="en-US" b="1" dirty="0" err="1"/>
              <a:t>a</a:t>
            </a:r>
            <a:r>
              <a:rPr lang="en-US" b="1" baseline="30000" dirty="0" err="1"/>
              <a:t>T</a:t>
            </a:r>
            <a:r>
              <a:rPr lang="en-US" b="1" dirty="0" err="1"/>
              <a:t>X</a:t>
            </a:r>
            <a:r>
              <a:rPr lang="en-US" b="1" baseline="30000" dirty="0" err="1"/>
              <a:t>T</a:t>
            </a:r>
            <a:r>
              <a:rPr lang="en-US" b="1" dirty="0" err="1"/>
              <a:t>Xa</a:t>
            </a:r>
            <a:r>
              <a:rPr lang="en-US" dirty="0"/>
              <a:t> = </a:t>
            </a:r>
            <a:r>
              <a:rPr lang="en-US" b="1" dirty="0" err="1"/>
              <a:t>b</a:t>
            </a:r>
            <a:r>
              <a:rPr lang="en-US" b="1" baseline="30000" dirty="0" err="1"/>
              <a:t>T</a:t>
            </a:r>
            <a:r>
              <a:rPr lang="en-US" b="1" dirty="0" err="1"/>
              <a:t>Z</a:t>
            </a:r>
            <a:r>
              <a:rPr lang="en-US" b="1" baseline="30000" dirty="0" err="1"/>
              <a:t>T</a:t>
            </a:r>
            <a:r>
              <a:rPr lang="en-US" b="1" dirty="0" err="1"/>
              <a:t>Zb</a:t>
            </a:r>
            <a:r>
              <a:rPr lang="en-US" dirty="0"/>
              <a:t> =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7FA8B5-F1A2-B04C-951C-93535A3EE579}"/>
              </a:ext>
            </a:extLst>
          </p:cNvPr>
          <p:cNvSpPr txBox="1"/>
          <p:nvPr/>
        </p:nvSpPr>
        <p:spPr>
          <a:xfrm>
            <a:off x="29052" y="25097"/>
            <a:ext cx="6847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Goal:</a:t>
            </a:r>
            <a:r>
              <a:rPr lang="en-US" dirty="0"/>
              <a:t> Find linear combinations of (X,Z) that are maximally correlated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66E72-C76B-6747-9133-4839D84FCF67}"/>
              </a:ext>
            </a:extLst>
          </p:cNvPr>
          <p:cNvSpPr txBox="1"/>
          <p:nvPr/>
        </p:nvSpPr>
        <p:spPr>
          <a:xfrm>
            <a:off x="1213976" y="3930045"/>
            <a:ext cx="300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2. solve for a, b such that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D97E893-2F19-6F40-B700-086C02F61299}"/>
              </a:ext>
            </a:extLst>
          </p:cNvPr>
          <p:cNvGrpSpPr/>
          <p:nvPr/>
        </p:nvGrpSpPr>
        <p:grpSpPr>
          <a:xfrm>
            <a:off x="5380854" y="3551303"/>
            <a:ext cx="1437472" cy="1335111"/>
            <a:chOff x="7174471" y="4735069"/>
            <a:chExt cx="1916629" cy="1780147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C7C2291-09E8-E44C-9B55-1FD788A6AB5D}"/>
                </a:ext>
              </a:extLst>
            </p:cNvPr>
            <p:cNvCxnSpPr/>
            <p:nvPr/>
          </p:nvCxnSpPr>
          <p:spPr>
            <a:xfrm flipV="1">
              <a:off x="7725557" y="4735069"/>
              <a:ext cx="0" cy="136196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CB1A7C1-2C6C-5F4C-8223-FC882EFD3C03}"/>
                </a:ext>
              </a:extLst>
            </p:cNvPr>
            <p:cNvCxnSpPr>
              <a:cxnSpLocks/>
            </p:cNvCxnSpPr>
            <p:nvPr/>
          </p:nvCxnSpPr>
          <p:spPr>
            <a:xfrm>
              <a:off x="7725557" y="6094024"/>
              <a:ext cx="1365543" cy="30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8CF0A1F-E7F5-BF42-A175-94C32A7637D0}"/>
                </a:ext>
              </a:extLst>
            </p:cNvPr>
            <p:cNvSpPr txBox="1"/>
            <p:nvPr/>
          </p:nvSpPr>
          <p:spPr>
            <a:xfrm>
              <a:off x="7725558" y="6115107"/>
              <a:ext cx="55399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Xa</a:t>
              </a:r>
              <a:r>
                <a:rPr lang="en-US" sz="1350" baseline="-25000" dirty="0"/>
                <a:t>1</a:t>
              </a:r>
              <a:endParaRPr lang="en-US" sz="135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3CAED8F-71FF-794A-B4F6-404ED1959866}"/>
                </a:ext>
              </a:extLst>
            </p:cNvPr>
            <p:cNvSpPr txBox="1"/>
            <p:nvPr/>
          </p:nvSpPr>
          <p:spPr>
            <a:xfrm>
              <a:off x="7174471" y="5724692"/>
              <a:ext cx="558272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Zb</a:t>
              </a:r>
              <a:r>
                <a:rPr lang="en-US" sz="1350" baseline="-25000" dirty="0"/>
                <a:t>1</a:t>
              </a:r>
              <a:endParaRPr lang="en-US" sz="135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30177A8-0CBC-E64D-80F4-5766EFBB46F5}"/>
                </a:ext>
              </a:extLst>
            </p:cNvPr>
            <p:cNvSpPr/>
            <p:nvPr/>
          </p:nvSpPr>
          <p:spPr>
            <a:xfrm rot="2608374">
              <a:off x="8130702" y="4888499"/>
              <a:ext cx="464529" cy="1127818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717FCDA-A72C-FA43-A4F5-ADC4645ABFCB}"/>
              </a:ext>
            </a:extLst>
          </p:cNvPr>
          <p:cNvGrpSpPr/>
          <p:nvPr/>
        </p:nvGrpSpPr>
        <p:grpSpPr>
          <a:xfrm>
            <a:off x="6860307" y="3555816"/>
            <a:ext cx="1346545" cy="1336011"/>
            <a:chOff x="9147076" y="4741088"/>
            <a:chExt cx="1795393" cy="1781348"/>
          </a:xfrm>
        </p:grpSpPr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5D29052-368C-7B49-A62A-FF6871F75C06}"/>
                </a:ext>
              </a:extLst>
            </p:cNvPr>
            <p:cNvCxnSpPr/>
            <p:nvPr/>
          </p:nvCxnSpPr>
          <p:spPr>
            <a:xfrm flipV="1">
              <a:off x="9576926" y="4741088"/>
              <a:ext cx="0" cy="136196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1569C02-CB74-FD4A-8384-0F519F88E452}"/>
                </a:ext>
              </a:extLst>
            </p:cNvPr>
            <p:cNvCxnSpPr>
              <a:cxnSpLocks/>
            </p:cNvCxnSpPr>
            <p:nvPr/>
          </p:nvCxnSpPr>
          <p:spPr>
            <a:xfrm>
              <a:off x="9576926" y="6100043"/>
              <a:ext cx="1365543" cy="30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31312C4-979C-0C44-A6F8-65605B0E225B}"/>
                </a:ext>
              </a:extLst>
            </p:cNvPr>
            <p:cNvSpPr txBox="1"/>
            <p:nvPr/>
          </p:nvSpPr>
          <p:spPr>
            <a:xfrm>
              <a:off x="9147076" y="5752995"/>
              <a:ext cx="558272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Zb</a:t>
              </a:r>
              <a:r>
                <a:rPr lang="en-US" sz="1350" baseline="-25000" dirty="0"/>
                <a:t>2</a:t>
              </a:r>
              <a:endParaRPr lang="en-US" sz="135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B9BF90A-7B14-1B40-A214-CE13A9C34C7C}"/>
                </a:ext>
              </a:extLst>
            </p:cNvPr>
            <p:cNvSpPr txBox="1"/>
            <p:nvPr/>
          </p:nvSpPr>
          <p:spPr>
            <a:xfrm>
              <a:off x="9576927" y="6122327"/>
              <a:ext cx="55399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Xa</a:t>
              </a:r>
              <a:r>
                <a:rPr lang="en-US" sz="1350" baseline="-25000" dirty="0"/>
                <a:t>2</a:t>
              </a:r>
              <a:endParaRPr lang="en-US" sz="1350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D168AAF0-6660-0E47-96B9-EF622D1FA343}"/>
                </a:ext>
              </a:extLst>
            </p:cNvPr>
            <p:cNvSpPr/>
            <p:nvPr/>
          </p:nvSpPr>
          <p:spPr>
            <a:xfrm rot="2760243">
              <a:off x="9905201" y="4958688"/>
              <a:ext cx="708993" cy="1127818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7488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442"/>
    </mc:Choice>
    <mc:Fallback xmlns="">
      <p:transition spd="slow" advTm="212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7" grpId="0"/>
      <p:bldP spid="20" grpId="0" animBg="1"/>
      <p:bldP spid="21" grpId="0"/>
      <p:bldP spid="22" grpId="0"/>
      <p:bldP spid="23" grpId="0" animBg="1"/>
      <p:bldP spid="24" grpId="0" animBg="1"/>
      <p:bldP spid="25" grpId="0"/>
      <p:bldP spid="47" grpId="0"/>
      <p:bldP spid="50" grpId="0"/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624DAC-8ED9-CB49-BC41-7BD6F68A6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29" y="1023730"/>
            <a:ext cx="4288261" cy="31606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4BBF29-0EEF-4E43-B610-86F7C089EB1B}"/>
              </a:ext>
            </a:extLst>
          </p:cNvPr>
          <p:cNvSpPr txBox="1"/>
          <p:nvPr/>
        </p:nvSpPr>
        <p:spPr>
          <a:xfrm>
            <a:off x="687551" y="3951559"/>
            <a:ext cx="3161956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Cohort adj Postnatal exposome, cx1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1396E9-047F-404F-B172-93037D61698D}"/>
              </a:ext>
            </a:extLst>
          </p:cNvPr>
          <p:cNvSpPr txBox="1"/>
          <p:nvPr/>
        </p:nvSpPr>
        <p:spPr>
          <a:xfrm rot="16200000">
            <a:off x="-957282" y="2245341"/>
            <a:ext cx="2312749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Cohort adj Proteome, cx1</a:t>
            </a:r>
          </a:p>
        </p:txBody>
      </p:sp>
      <p:pic>
        <p:nvPicPr>
          <p:cNvPr id="10" name="Picture 9" descr="Chart&#10;&#10;Description automatically generated with medium confidence">
            <a:extLst>
              <a:ext uri="{FF2B5EF4-FFF2-40B4-BE49-F238E27FC236}">
                <a16:creationId xmlns:a16="http://schemas.microsoft.com/office/drawing/2014/main" id="{518B0DD9-97C9-8042-AEB0-73D3C5B37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382" y="313072"/>
            <a:ext cx="1787621" cy="4203091"/>
          </a:xfrm>
          <a:prstGeom prst="rect">
            <a:avLst/>
          </a:prstGeom>
        </p:spPr>
      </p:pic>
      <p:pic>
        <p:nvPicPr>
          <p:cNvPr id="12" name="Picture 11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741205F7-1CDD-734C-8986-093F580F91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486" y="1221824"/>
            <a:ext cx="2679023" cy="2286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ADBAC49-FD82-9B44-89C3-4718A5241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82" y="16794"/>
            <a:ext cx="4802597" cy="763021"/>
          </a:xfrm>
        </p:spPr>
        <p:txBody>
          <a:bodyPr/>
          <a:lstStyle/>
          <a:p>
            <a:pPr algn="l"/>
            <a:r>
              <a:rPr lang="en-US" sz="3600" dirty="0">
                <a:solidFill>
                  <a:srgbClr val="990014"/>
                </a:solidFill>
              </a:rPr>
              <a:t>CCA: adjust for cohort</a:t>
            </a:r>
          </a:p>
        </p:txBody>
      </p:sp>
    </p:spTree>
    <p:extLst>
      <p:ext uri="{BB962C8B-B14F-4D97-AF65-F5344CB8AC3E}">
        <p14:creationId xmlns:p14="http://schemas.microsoft.com/office/powerpoint/2010/main" val="332234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2BDEB8-4578-D74E-97B2-A9F52DA9D2B0}"/>
              </a:ext>
            </a:extLst>
          </p:cNvPr>
          <p:cNvSpPr/>
          <p:nvPr/>
        </p:nvSpPr>
        <p:spPr>
          <a:xfrm>
            <a:off x="2795155" y="4191886"/>
            <a:ext cx="2979118" cy="430668"/>
          </a:xfrm>
          <a:prstGeom prst="rect">
            <a:avLst/>
          </a:prstGeom>
          <a:solidFill>
            <a:srgbClr val="F098D6"/>
          </a:solidFill>
          <a:ln>
            <a:solidFill>
              <a:srgbClr val="F09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7" y="1386923"/>
            <a:ext cx="1583066" cy="2574131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3100" b="1" dirty="0"/>
              <a:t>Sparse CCA  </a:t>
            </a:r>
            <a:br>
              <a:rPr lang="en-US" sz="3100" b="1" dirty="0"/>
            </a:br>
            <a:r>
              <a:rPr lang="en-US" sz="3100" b="1" dirty="0"/>
              <a:t>(</a:t>
            </a:r>
            <a:r>
              <a:rPr lang="en-US" sz="3100" b="1" dirty="0" err="1"/>
              <a:t>sCCA</a:t>
            </a:r>
            <a:r>
              <a:rPr lang="en-US" sz="3100" b="1" dirty="0"/>
              <a:t>)</a:t>
            </a:r>
            <a:br>
              <a:rPr lang="en-US" sz="3100" b="1" dirty="0"/>
            </a:br>
            <a:br>
              <a:rPr lang="en-US" b="1" dirty="0"/>
            </a:b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9454" y="3411832"/>
            <a:ext cx="154010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>
                <a:solidFill>
                  <a:srgbClr val="7030A0"/>
                </a:solidFill>
              </a:rPr>
              <a:t>Witten et al. </a:t>
            </a:r>
          </a:p>
          <a:p>
            <a:r>
              <a:rPr lang="en-US" sz="1350" b="1" dirty="0">
                <a:solidFill>
                  <a:srgbClr val="7030A0"/>
                </a:solidFill>
              </a:rPr>
              <a:t>Biostatistics (2009)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E5FFAF-2D73-0A48-B1A8-9100398EED0B}"/>
              </a:ext>
            </a:extLst>
          </p:cNvPr>
          <p:cNvSpPr/>
          <p:nvPr/>
        </p:nvSpPr>
        <p:spPr>
          <a:xfrm>
            <a:off x="567375" y="549237"/>
            <a:ext cx="1619054" cy="84929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X</a:t>
            </a:r>
            <a:r>
              <a:rPr lang="en-US" sz="2400" b="1" baseline="-25000" dirty="0" err="1">
                <a:solidFill>
                  <a:schemeClr val="tx1"/>
                </a:solidFill>
              </a:rPr>
              <a:t>nxp</a:t>
            </a:r>
            <a:r>
              <a:rPr lang="en-US" sz="2400" b="1" dirty="0"/>
              <a:t>      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5A1001-8647-F94E-B315-0054940C9A1C}"/>
              </a:ext>
            </a:extLst>
          </p:cNvPr>
          <p:cNvSpPr/>
          <p:nvPr/>
        </p:nvSpPr>
        <p:spPr>
          <a:xfrm>
            <a:off x="3150452" y="561562"/>
            <a:ext cx="2000619" cy="85029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bg1"/>
                </a:solidFill>
              </a:rPr>
              <a:t>Z</a:t>
            </a:r>
            <a:r>
              <a:rPr lang="en-US" sz="2400" b="1" baseline="-25000" dirty="0" err="1">
                <a:solidFill>
                  <a:schemeClr val="bg1"/>
                </a:solidFill>
              </a:rPr>
              <a:t>nxq</a:t>
            </a:r>
            <a:endParaRPr lang="en-US" sz="2400" b="1" baseline="-25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FC5606-33BE-EB48-91D9-F95C82ED1EA6}"/>
              </a:ext>
            </a:extLst>
          </p:cNvPr>
          <p:cNvSpPr/>
          <p:nvPr/>
        </p:nvSpPr>
        <p:spPr>
          <a:xfrm>
            <a:off x="2227504" y="548235"/>
            <a:ext cx="487310" cy="1619056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sz="2400" b="1" dirty="0"/>
              <a:t>       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86561C-00FB-A94C-953D-443754FD9802}"/>
              </a:ext>
            </a:extLst>
          </p:cNvPr>
          <p:cNvSpPr/>
          <p:nvPr/>
        </p:nvSpPr>
        <p:spPr>
          <a:xfrm>
            <a:off x="5214019" y="568639"/>
            <a:ext cx="487310" cy="201563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</a:t>
            </a:r>
            <a:endParaRPr lang="en-US" sz="2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F6F759-AAF1-A94F-929B-BEC512C36A2C}"/>
              </a:ext>
            </a:extLst>
          </p:cNvPr>
          <p:cNvSpPr txBox="1"/>
          <p:nvPr/>
        </p:nvSpPr>
        <p:spPr>
          <a:xfrm>
            <a:off x="1801919" y="3215231"/>
            <a:ext cx="342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2. max </a:t>
            </a:r>
            <a:r>
              <a:rPr lang="en-US" b="1" dirty="0" err="1"/>
              <a:t>a</a:t>
            </a:r>
            <a:r>
              <a:rPr lang="en-US" b="1" baseline="30000" dirty="0" err="1"/>
              <a:t>T</a:t>
            </a:r>
            <a:r>
              <a:rPr lang="en-US" b="1" dirty="0" err="1"/>
              <a:t>X</a:t>
            </a:r>
            <a:r>
              <a:rPr lang="en-US" b="1" baseline="30000" dirty="0" err="1"/>
              <a:t>T</a:t>
            </a:r>
            <a:r>
              <a:rPr lang="en-US" b="1" dirty="0" err="1"/>
              <a:t>Zb</a:t>
            </a:r>
            <a:r>
              <a:rPr lang="en-US" dirty="0"/>
              <a:t>  subject to:</a:t>
            </a:r>
          </a:p>
        </p:txBody>
      </p:sp>
      <p:sp>
        <p:nvSpPr>
          <p:cNvPr id="27" name="Slide Number Placeholder 4">
            <a:extLst>
              <a:ext uri="{FF2B5EF4-FFF2-40B4-BE49-F238E27FC236}">
                <a16:creationId xmlns:a16="http://schemas.microsoft.com/office/drawing/2014/main" id="{F74FDC65-8914-1342-8D37-6D7E14F91103}"/>
              </a:ext>
            </a:extLst>
          </p:cNvPr>
          <p:cNvSpPr txBox="1">
            <a:spLocks/>
          </p:cNvSpPr>
          <p:nvPr/>
        </p:nvSpPr>
        <p:spPr>
          <a:xfrm>
            <a:off x="7417740" y="4830182"/>
            <a:ext cx="16002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E0A98FF-1EA8-6649-AA26-E7655E9416CD}" type="slidenum">
              <a:rPr lang="en-US" sz="900"/>
              <a:pPr/>
              <a:t>33</a:t>
            </a:fld>
            <a:endParaRPr lang="en-US" sz="9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383647-0266-6340-A4AF-C51B4374A692}"/>
              </a:ext>
            </a:extLst>
          </p:cNvPr>
          <p:cNvCxnSpPr/>
          <p:nvPr/>
        </p:nvCxnSpPr>
        <p:spPr>
          <a:xfrm flipV="1">
            <a:off x="6207467" y="3116202"/>
            <a:ext cx="0" cy="102147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28BA33E-E985-0245-8FD9-1032581ABC5D}"/>
              </a:ext>
            </a:extLst>
          </p:cNvPr>
          <p:cNvCxnSpPr>
            <a:cxnSpLocks/>
          </p:cNvCxnSpPr>
          <p:nvPr/>
        </p:nvCxnSpPr>
        <p:spPr>
          <a:xfrm>
            <a:off x="6207467" y="4135417"/>
            <a:ext cx="1024157" cy="2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18B0AB-6ABF-3E4F-919C-4410829171D3}"/>
              </a:ext>
            </a:extLst>
          </p:cNvPr>
          <p:cNvCxnSpPr/>
          <p:nvPr/>
        </p:nvCxnSpPr>
        <p:spPr>
          <a:xfrm flipV="1">
            <a:off x="7595993" y="3120716"/>
            <a:ext cx="0" cy="102147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1D24AE-7D7C-1747-9D4B-65B08FB4463B}"/>
              </a:ext>
            </a:extLst>
          </p:cNvPr>
          <p:cNvCxnSpPr>
            <a:cxnSpLocks/>
          </p:cNvCxnSpPr>
          <p:nvPr/>
        </p:nvCxnSpPr>
        <p:spPr>
          <a:xfrm>
            <a:off x="7595994" y="4139932"/>
            <a:ext cx="1024157" cy="2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646306-C272-CD47-97CC-1AC3CFB5A9C0}"/>
              </a:ext>
            </a:extLst>
          </p:cNvPr>
          <p:cNvSpPr txBox="1"/>
          <p:nvPr/>
        </p:nvSpPr>
        <p:spPr>
          <a:xfrm>
            <a:off x="6207466" y="4115280"/>
            <a:ext cx="42030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X</a:t>
            </a:r>
            <a:r>
              <a:rPr lang="en-US" sz="1350" dirty="0"/>
              <a:t>a</a:t>
            </a:r>
            <a:r>
              <a:rPr lang="en-US" sz="1350" baseline="-25000" dirty="0"/>
              <a:t>1</a:t>
            </a:r>
            <a:endParaRPr lang="en-US" sz="13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1D72E3-EB56-584B-B978-DDE6C1B7F7F2}"/>
              </a:ext>
            </a:extLst>
          </p:cNvPr>
          <p:cNvSpPr txBox="1"/>
          <p:nvPr/>
        </p:nvSpPr>
        <p:spPr>
          <a:xfrm>
            <a:off x="5838841" y="3878999"/>
            <a:ext cx="4235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Z</a:t>
            </a:r>
            <a:r>
              <a:rPr lang="en-US" sz="1350" dirty="0"/>
              <a:t>b</a:t>
            </a:r>
            <a:r>
              <a:rPr lang="en-US" sz="1350" baseline="-25000" dirty="0"/>
              <a:t>1</a:t>
            </a:r>
            <a:endParaRPr lang="en-US" sz="135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18F04C-FC8B-ED4E-9150-1137E6EBB0D6}"/>
              </a:ext>
            </a:extLst>
          </p:cNvPr>
          <p:cNvSpPr txBox="1"/>
          <p:nvPr/>
        </p:nvSpPr>
        <p:spPr>
          <a:xfrm>
            <a:off x="7273606" y="3879645"/>
            <a:ext cx="4235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Z</a:t>
            </a:r>
            <a:r>
              <a:rPr lang="en-US" sz="1350" dirty="0"/>
              <a:t>b</a:t>
            </a:r>
            <a:r>
              <a:rPr lang="en-US" sz="1350" baseline="-25000" dirty="0"/>
              <a:t>2</a:t>
            </a:r>
            <a:endParaRPr lang="en-US" sz="135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46E4C1-66D7-8B4A-83BC-91C794C355CB}"/>
              </a:ext>
            </a:extLst>
          </p:cNvPr>
          <p:cNvSpPr txBox="1"/>
          <p:nvPr/>
        </p:nvSpPr>
        <p:spPr>
          <a:xfrm>
            <a:off x="7595993" y="4156644"/>
            <a:ext cx="42030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X</a:t>
            </a:r>
            <a:r>
              <a:rPr lang="en-US" sz="1350" dirty="0"/>
              <a:t>a</a:t>
            </a:r>
            <a:r>
              <a:rPr lang="en-US" sz="1350" baseline="-25000" dirty="0"/>
              <a:t>2</a:t>
            </a:r>
            <a:endParaRPr lang="en-US" sz="135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FA5E076-4EA8-004F-8787-9EB8F31C532A}"/>
              </a:ext>
            </a:extLst>
          </p:cNvPr>
          <p:cNvSpPr/>
          <p:nvPr/>
        </p:nvSpPr>
        <p:spPr>
          <a:xfrm rot="2608374">
            <a:off x="6511326" y="3231274"/>
            <a:ext cx="348397" cy="845864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93DE938-DE9C-5C43-BFD9-A85016F13176}"/>
              </a:ext>
            </a:extLst>
          </p:cNvPr>
          <p:cNvSpPr/>
          <p:nvPr/>
        </p:nvSpPr>
        <p:spPr>
          <a:xfrm rot="2760243">
            <a:off x="7842200" y="3283915"/>
            <a:ext cx="531745" cy="84586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0177C6-5B90-BB46-9102-E25247FA8EF1}"/>
              </a:ext>
            </a:extLst>
          </p:cNvPr>
          <p:cNvSpPr txBox="1"/>
          <p:nvPr/>
        </p:nvSpPr>
        <p:spPr>
          <a:xfrm>
            <a:off x="8719541" y="362693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0E8F5DC-BEF5-3047-B489-8704A2209087}"/>
                  </a:ext>
                </a:extLst>
              </p:cNvPr>
              <p:cNvSpPr txBox="1"/>
              <p:nvPr/>
            </p:nvSpPr>
            <p:spPr>
              <a:xfrm>
                <a:off x="2453219" y="3645351"/>
                <a:ext cx="338124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US" dirty="0"/>
                  <a:t> </a:t>
                </a:r>
                <a:r>
                  <a:rPr lang="en-US" b="1" dirty="0" err="1"/>
                  <a:t>a</a:t>
                </a:r>
                <a:r>
                  <a:rPr lang="en-US" b="1" baseline="30000" dirty="0" err="1"/>
                  <a:t>T</a:t>
                </a:r>
                <a:r>
                  <a:rPr lang="en-US" b="1" dirty="0" err="1"/>
                  <a:t>a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 1, </a:t>
                </a:r>
                <a:r>
                  <a:rPr lang="en-US" b="1" dirty="0" err="1"/>
                  <a:t>b</a:t>
                </a:r>
                <a:r>
                  <a:rPr lang="en-US" b="1" baseline="30000" dirty="0" err="1"/>
                  <a:t>T</a:t>
                </a:r>
                <a:r>
                  <a:rPr lang="en-US" b="1" dirty="0" err="1"/>
                  <a:t>b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 1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 </a:t>
                </a:r>
                <a:r>
                  <a:rPr lang="en-US" b="1" dirty="0"/>
                  <a:t>X</a:t>
                </a:r>
                <a:r>
                  <a:rPr lang="en-US" b="1" baseline="30000" dirty="0"/>
                  <a:t>T</a:t>
                </a:r>
                <a:r>
                  <a:rPr lang="en-US" b="1" dirty="0"/>
                  <a:t>X = Z</a:t>
                </a:r>
                <a:r>
                  <a:rPr lang="en-US" b="1" baseline="30000" dirty="0"/>
                  <a:t>T</a:t>
                </a:r>
                <a:r>
                  <a:rPr lang="en-US" b="1" dirty="0"/>
                  <a:t>Z = I</a:t>
                </a:r>
                <a:endParaRPr lang="en-US" dirty="0"/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 Penalties P</a:t>
                </a:r>
                <a:r>
                  <a:rPr lang="en-US" baseline="-25000" dirty="0"/>
                  <a:t>1</a:t>
                </a:r>
                <a:r>
                  <a:rPr lang="en-US" dirty="0"/>
                  <a:t>(</a:t>
                </a:r>
                <a:r>
                  <a:rPr lang="en-US" b="1" dirty="0"/>
                  <a:t>a</a:t>
                </a:r>
                <a:r>
                  <a:rPr lang="en-US" dirty="0"/>
                  <a:t>)</a:t>
                </a:r>
                <a:r>
                  <a:rPr lang="en-US" b="1" dirty="0">
                    <a:sym typeface="Symbol"/>
                  </a:rPr>
                  <a:t>  </a:t>
                </a:r>
                <a:r>
                  <a:rPr lang="en-US" dirty="0"/>
                  <a:t>c</a:t>
                </a:r>
                <a:r>
                  <a:rPr lang="en-US" baseline="-25000" dirty="0"/>
                  <a:t>1</a:t>
                </a:r>
                <a:r>
                  <a:rPr lang="en-US" dirty="0"/>
                  <a:t>, P</a:t>
                </a:r>
                <a:r>
                  <a:rPr lang="en-US" baseline="-25000" dirty="0"/>
                  <a:t>2</a:t>
                </a:r>
                <a:r>
                  <a:rPr lang="en-US" dirty="0"/>
                  <a:t>(</a:t>
                </a:r>
                <a:r>
                  <a:rPr lang="en-US" b="1" dirty="0"/>
                  <a:t>b</a:t>
                </a:r>
                <a:r>
                  <a:rPr lang="en-US" dirty="0"/>
                  <a:t>)</a:t>
                </a:r>
                <a:r>
                  <a:rPr lang="en-US" b="1" dirty="0">
                    <a:sym typeface="Symbol"/>
                  </a:rPr>
                  <a:t>  </a:t>
                </a:r>
                <a:r>
                  <a:rPr lang="en-US" dirty="0"/>
                  <a:t>c</a:t>
                </a:r>
                <a:r>
                  <a:rPr lang="en-US" baseline="-25000" dirty="0"/>
                  <a:t>2</a:t>
                </a: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0E8F5DC-BEF5-3047-B489-8704A220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3219" y="3645351"/>
                <a:ext cx="3381247" cy="923330"/>
              </a:xfrm>
              <a:prstGeom prst="rect">
                <a:avLst/>
              </a:prstGeom>
              <a:blipFill>
                <a:blip r:embed="rId4"/>
                <a:stretch>
                  <a:fillRect l="-1119"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69FF0714-88FD-9C4B-91B4-A2588A8EC8B9}"/>
              </a:ext>
            </a:extLst>
          </p:cNvPr>
          <p:cNvSpPr txBox="1"/>
          <p:nvPr/>
        </p:nvSpPr>
        <p:spPr>
          <a:xfrm>
            <a:off x="1801064" y="2855654"/>
            <a:ext cx="374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1. Columns of X, Z, Mean 0, var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191D816-CBE1-0B4F-84F7-5497FB0D58FE}"/>
              </a:ext>
            </a:extLst>
          </p:cNvPr>
          <p:cNvSpPr txBox="1"/>
          <p:nvPr/>
        </p:nvSpPr>
        <p:spPr>
          <a:xfrm>
            <a:off x="358235" y="36365"/>
            <a:ext cx="865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Goal:</a:t>
            </a:r>
            <a:r>
              <a:rPr lang="en-US" dirty="0"/>
              <a:t> Find linear combinations of high-dimensional (X,Z) that are maximally correlated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1B888D0-E697-7440-8F37-D79D07E39442}"/>
              </a:ext>
            </a:extLst>
          </p:cNvPr>
          <p:cNvSpPr/>
          <p:nvPr/>
        </p:nvSpPr>
        <p:spPr>
          <a:xfrm>
            <a:off x="6441868" y="634559"/>
            <a:ext cx="487310" cy="84929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Xa</a:t>
            </a:r>
            <a:r>
              <a:rPr lang="en-US" b="1" dirty="0"/>
              <a:t>       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93FBEE7-409C-F349-B41B-3697821CC3FE}"/>
              </a:ext>
            </a:extLst>
          </p:cNvPr>
          <p:cNvSpPr/>
          <p:nvPr/>
        </p:nvSpPr>
        <p:spPr>
          <a:xfrm>
            <a:off x="6998777" y="629628"/>
            <a:ext cx="487310" cy="84929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Zb</a:t>
            </a:r>
            <a:r>
              <a:rPr lang="en-US" b="1" dirty="0"/>
              <a:t>        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7E8CCD8-6896-F847-B6ED-5357C4824992}"/>
              </a:ext>
            </a:extLst>
          </p:cNvPr>
          <p:cNvCxnSpPr/>
          <p:nvPr/>
        </p:nvCxnSpPr>
        <p:spPr>
          <a:xfrm>
            <a:off x="5838841" y="548235"/>
            <a:ext cx="0" cy="3801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33395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932"/>
    </mc:Choice>
    <mc:Fallback xmlns="">
      <p:transition spd="slow" advTm="82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6" grpId="0"/>
      <p:bldP spid="3" grpId="0"/>
      <p:bldP spid="3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8317"/>
            <a:ext cx="1803400" cy="815245"/>
          </a:xfrm>
        </p:spPr>
        <p:txBody>
          <a:bodyPr>
            <a:normAutofit fontScale="90000"/>
          </a:bodyPr>
          <a:lstStyle/>
          <a:p>
            <a:r>
              <a:rPr lang="en-US" sz="4000" b="1" dirty="0" err="1">
                <a:solidFill>
                  <a:srgbClr val="990014"/>
                </a:solidFill>
              </a:rPr>
              <a:t>sCCA</a:t>
            </a:r>
            <a:r>
              <a:rPr lang="en-US" b="1" dirty="0"/>
              <a:t>  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E5FFAF-2D73-0A48-B1A8-9100398EED0B}"/>
              </a:ext>
            </a:extLst>
          </p:cNvPr>
          <p:cNvSpPr/>
          <p:nvPr/>
        </p:nvSpPr>
        <p:spPr>
          <a:xfrm>
            <a:off x="1367296" y="1048098"/>
            <a:ext cx="1619054" cy="84929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Gene Expression</a:t>
            </a:r>
            <a:r>
              <a:rPr lang="en-US" sz="2400" b="1" dirty="0"/>
              <a:t>    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5A1001-8647-F94E-B315-0054940C9A1C}"/>
              </a:ext>
            </a:extLst>
          </p:cNvPr>
          <p:cNvSpPr/>
          <p:nvPr/>
        </p:nvSpPr>
        <p:spPr>
          <a:xfrm>
            <a:off x="898877" y="2836392"/>
            <a:ext cx="2000619" cy="85029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baseline="-25000" dirty="0">
                <a:solidFill>
                  <a:schemeClr val="bg1"/>
                </a:solidFill>
              </a:rPr>
              <a:t>DNA Copy Number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FC5606-33BE-EB48-91D9-F95C82ED1EA6}"/>
              </a:ext>
            </a:extLst>
          </p:cNvPr>
          <p:cNvSpPr/>
          <p:nvPr/>
        </p:nvSpPr>
        <p:spPr>
          <a:xfrm>
            <a:off x="3027424" y="1047096"/>
            <a:ext cx="487310" cy="1619056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sz="2400" b="1" dirty="0"/>
              <a:t>        </a:t>
            </a:r>
          </a:p>
        </p:txBody>
      </p:sp>
      <p:sp>
        <p:nvSpPr>
          <p:cNvPr id="27" name="Slide Number Placeholder 4">
            <a:extLst>
              <a:ext uri="{FF2B5EF4-FFF2-40B4-BE49-F238E27FC236}">
                <a16:creationId xmlns:a16="http://schemas.microsoft.com/office/drawing/2014/main" id="{F74FDC65-8914-1342-8D37-6D7E14F91103}"/>
              </a:ext>
            </a:extLst>
          </p:cNvPr>
          <p:cNvSpPr txBox="1">
            <a:spLocks/>
          </p:cNvSpPr>
          <p:nvPr/>
        </p:nvSpPr>
        <p:spPr>
          <a:xfrm>
            <a:off x="7417740" y="4830182"/>
            <a:ext cx="16002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E0A98FF-1EA8-6649-AA26-E7655E9416CD}" type="slidenum">
              <a:rPr lang="en-US" sz="900"/>
              <a:pPr/>
              <a:t>34</a:t>
            </a:fld>
            <a:endParaRPr lang="en-US" sz="9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194B9B-E248-9043-A1E0-D42E82ECEE70}"/>
              </a:ext>
            </a:extLst>
          </p:cNvPr>
          <p:cNvSpPr/>
          <p:nvPr/>
        </p:nvSpPr>
        <p:spPr>
          <a:xfrm>
            <a:off x="3641649" y="1089474"/>
            <a:ext cx="24929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1. Lasso:       </a:t>
            </a:r>
          </a:p>
          <a:p>
            <a:r>
              <a:rPr lang="en-US" sz="2400" dirty="0"/>
              <a:t>	P</a:t>
            </a:r>
            <a:r>
              <a:rPr lang="en-US" sz="2400" baseline="-25000" dirty="0"/>
              <a:t>1</a:t>
            </a:r>
            <a:r>
              <a:rPr lang="en-US" sz="2400" dirty="0"/>
              <a:t>(</a:t>
            </a:r>
            <a:r>
              <a:rPr lang="en-US" sz="2400" b="1" dirty="0"/>
              <a:t>a</a:t>
            </a:r>
            <a:r>
              <a:rPr lang="en-US" sz="2400" dirty="0"/>
              <a:t>) =  </a:t>
            </a:r>
            <a:r>
              <a:rPr lang="en-US" sz="3000" dirty="0">
                <a:sym typeface="Symbol"/>
              </a:rPr>
              <a:t></a:t>
            </a:r>
            <a:r>
              <a:rPr lang="en-US" sz="3000" baseline="-25000" dirty="0" err="1"/>
              <a:t>i</a:t>
            </a:r>
            <a:r>
              <a:rPr lang="en-US" sz="2400" dirty="0" err="1"/>
              <a:t>|a</a:t>
            </a:r>
            <a:r>
              <a:rPr lang="en-US" sz="2400" baseline="-25000" dirty="0" err="1"/>
              <a:t>i</a:t>
            </a:r>
            <a:r>
              <a:rPr lang="en-US" sz="2400" dirty="0"/>
              <a:t>|</a:t>
            </a:r>
            <a:r>
              <a:rPr lang="en-US" sz="1500" dirty="0"/>
              <a:t>	</a:t>
            </a:r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CFF86-7519-9A40-99A9-CB82B2993DEB}"/>
              </a:ext>
            </a:extLst>
          </p:cNvPr>
          <p:cNvSpPr txBox="1"/>
          <p:nvPr/>
        </p:nvSpPr>
        <p:spPr>
          <a:xfrm>
            <a:off x="2045776" y="191557"/>
            <a:ext cx="385907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3. Penalties: P</a:t>
            </a:r>
            <a:r>
              <a:rPr lang="en-US" sz="2100" baseline="-25000" dirty="0"/>
              <a:t>1</a:t>
            </a:r>
            <a:r>
              <a:rPr lang="en-US" sz="2100" dirty="0"/>
              <a:t>(</a:t>
            </a:r>
            <a:r>
              <a:rPr lang="en-US" sz="2100" b="1" dirty="0"/>
              <a:t>a</a:t>
            </a:r>
            <a:r>
              <a:rPr lang="en-US" sz="2100" dirty="0"/>
              <a:t>)</a:t>
            </a:r>
            <a:r>
              <a:rPr lang="en-US" sz="2100" b="1" dirty="0">
                <a:sym typeface="Symbol"/>
              </a:rPr>
              <a:t>  </a:t>
            </a:r>
            <a:r>
              <a:rPr lang="en-US" sz="2100" dirty="0"/>
              <a:t>c</a:t>
            </a:r>
            <a:r>
              <a:rPr lang="en-US" sz="2100" baseline="-25000" dirty="0"/>
              <a:t>1</a:t>
            </a:r>
            <a:r>
              <a:rPr lang="en-US" sz="2100" dirty="0"/>
              <a:t>, P</a:t>
            </a:r>
            <a:r>
              <a:rPr lang="en-US" sz="2100" baseline="-25000" dirty="0"/>
              <a:t>2</a:t>
            </a:r>
            <a:r>
              <a:rPr lang="en-US" sz="2100" dirty="0"/>
              <a:t>(</a:t>
            </a:r>
            <a:r>
              <a:rPr lang="en-US" sz="2100" b="1" dirty="0"/>
              <a:t>b</a:t>
            </a:r>
            <a:r>
              <a:rPr lang="en-US" sz="2100" dirty="0"/>
              <a:t>)</a:t>
            </a:r>
            <a:r>
              <a:rPr lang="en-US" sz="2100" b="1" dirty="0">
                <a:sym typeface="Symbol"/>
              </a:rPr>
              <a:t>  </a:t>
            </a:r>
            <a:r>
              <a:rPr lang="en-US" sz="2100" dirty="0"/>
              <a:t>c</a:t>
            </a:r>
            <a:r>
              <a:rPr lang="en-US" sz="2100" baseline="-25000" dirty="0"/>
              <a:t>2</a:t>
            </a:r>
            <a:endParaRPr lang="en-US" sz="2100" b="1" dirty="0">
              <a:solidFill>
                <a:srgbClr val="00B05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915B0C-F681-2A47-9CEF-4C06EDE3EEF8}"/>
              </a:ext>
            </a:extLst>
          </p:cNvPr>
          <p:cNvSpPr/>
          <p:nvPr/>
        </p:nvSpPr>
        <p:spPr>
          <a:xfrm>
            <a:off x="3641649" y="3081087"/>
            <a:ext cx="38892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/>
              <a:t>2. Fused Lasso	  </a:t>
            </a:r>
          </a:p>
          <a:p>
            <a:r>
              <a:rPr lang="en-US" sz="2100" dirty="0"/>
              <a:t>	P</a:t>
            </a:r>
            <a:r>
              <a:rPr lang="en-US" sz="2100" baseline="-25000" dirty="0"/>
              <a:t>2</a:t>
            </a:r>
            <a:r>
              <a:rPr lang="en-US" sz="2100" dirty="0"/>
              <a:t>(</a:t>
            </a:r>
            <a:r>
              <a:rPr lang="en-US" sz="2100" b="1" dirty="0"/>
              <a:t>b</a:t>
            </a:r>
            <a:r>
              <a:rPr lang="en-US" sz="2100" dirty="0"/>
              <a:t>) =  </a:t>
            </a:r>
            <a:r>
              <a:rPr lang="en-US" sz="2700" dirty="0">
                <a:sym typeface="Symbol"/>
              </a:rPr>
              <a:t></a:t>
            </a:r>
            <a:r>
              <a:rPr lang="en-US" sz="2700" baseline="-25000" dirty="0" err="1"/>
              <a:t>i</a:t>
            </a:r>
            <a:r>
              <a:rPr lang="en-US" sz="2100" dirty="0" err="1"/>
              <a:t>|b</a:t>
            </a:r>
            <a:r>
              <a:rPr lang="en-US" sz="2100" baseline="-25000" dirty="0" err="1"/>
              <a:t>i</a:t>
            </a:r>
            <a:r>
              <a:rPr lang="en-US" sz="2100" dirty="0"/>
              <a:t>| +</a:t>
            </a:r>
            <a:r>
              <a:rPr lang="en-US" sz="2100" dirty="0">
                <a:sym typeface="Symbol"/>
              </a:rPr>
              <a:t> </a:t>
            </a:r>
            <a:r>
              <a:rPr lang="en-US" sz="2700" dirty="0">
                <a:sym typeface="Symbol"/>
              </a:rPr>
              <a:t></a:t>
            </a:r>
            <a:r>
              <a:rPr lang="en-US" sz="2700" baseline="-25000" dirty="0" err="1"/>
              <a:t>i</a:t>
            </a:r>
            <a:r>
              <a:rPr lang="en-US" sz="2100" dirty="0" err="1"/>
              <a:t>|b</a:t>
            </a:r>
            <a:r>
              <a:rPr lang="en-US" sz="2100" baseline="-25000" dirty="0" err="1"/>
              <a:t>i</a:t>
            </a:r>
            <a:r>
              <a:rPr lang="en-US" sz="2100" dirty="0"/>
              <a:t> – b</a:t>
            </a:r>
            <a:r>
              <a:rPr lang="en-US" sz="2100" baseline="-25000" dirty="0"/>
              <a:t>(i-1)</a:t>
            </a:r>
            <a:r>
              <a:rPr lang="en-US" sz="2100" dirty="0"/>
              <a:t>|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C36AE36-F982-234D-8598-92A9D65D0722}"/>
              </a:ext>
            </a:extLst>
          </p:cNvPr>
          <p:cNvSpPr txBox="1"/>
          <p:nvPr/>
        </p:nvSpPr>
        <p:spPr>
          <a:xfrm>
            <a:off x="7039685" y="1567859"/>
            <a:ext cx="1358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Sparsity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A37670-8FCD-CE42-9A76-26CBAB571C4F}"/>
              </a:ext>
            </a:extLst>
          </p:cNvPr>
          <p:cNvSpPr txBox="1"/>
          <p:nvPr/>
        </p:nvSpPr>
        <p:spPr>
          <a:xfrm>
            <a:off x="5192699" y="4140300"/>
            <a:ext cx="320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Sparsity &amp; Smoothness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F22A8C-0FCD-8D4F-A8C8-3E042EAFE8D6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86561C-00FB-A94C-953D-443754FD9802}"/>
              </a:ext>
            </a:extLst>
          </p:cNvPr>
          <p:cNvSpPr/>
          <p:nvPr/>
        </p:nvSpPr>
        <p:spPr>
          <a:xfrm>
            <a:off x="2962444" y="2843468"/>
            <a:ext cx="487310" cy="201563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</a:t>
            </a:r>
            <a:endParaRPr 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558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14"/>
    </mc:Choice>
    <mc:Fallback xmlns="">
      <p:transition spd="slow" advTm="87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47" grpId="0"/>
      <p:bldP spid="4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4E7A-FE4A-764F-A39D-735C61278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990014"/>
                </a:solidFill>
              </a:rPr>
              <a:t>Summary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AF22D-E044-DA4B-8A74-92BBA4BE0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3" y="1293210"/>
            <a:ext cx="8229600" cy="3329590"/>
          </a:xfrm>
        </p:spPr>
        <p:txBody>
          <a:bodyPr/>
          <a:lstStyle/>
          <a:p>
            <a:r>
              <a:rPr lang="en-US" sz="2000" dirty="0"/>
              <a:t>CCA identifies linear combinations of variables that are correlated</a:t>
            </a:r>
          </a:p>
          <a:p>
            <a:endParaRPr lang="en-US" sz="2000" dirty="0"/>
          </a:p>
          <a:p>
            <a:r>
              <a:rPr lang="en-US" sz="2000" dirty="0"/>
              <a:t>In high-dimensions, apply constraints -&gt; Sparse CCA</a:t>
            </a:r>
          </a:p>
          <a:p>
            <a:endParaRPr lang="en-US" sz="2000" dirty="0"/>
          </a:p>
          <a:p>
            <a:r>
              <a:rPr lang="en-US" sz="2000" dirty="0"/>
              <a:t>Sparse CCA extends to &gt; 2 data types, Sparse multiple CCA</a:t>
            </a:r>
          </a:p>
          <a:p>
            <a:endParaRPr lang="en-US" sz="2000" dirty="0"/>
          </a:p>
          <a:p>
            <a:r>
              <a:rPr lang="en-US" sz="2000" dirty="0"/>
              <a:t>Sparse supervised CCA  for predicting outcome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71822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7B0F6-4E8C-6340-A482-4FD07DC7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dirty="0"/>
              <a:t>Cluster Analysis is exploratory</a:t>
            </a:r>
          </a:p>
          <a:p>
            <a:endParaRPr lang="en-US" dirty="0"/>
          </a:p>
          <a:p>
            <a:r>
              <a:rPr lang="en-US" dirty="0"/>
              <a:t>Strong cluster signals will persist under many different algorithms/metrics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Validate and interpret your results</a:t>
            </a:r>
          </a:p>
          <a:p>
            <a:endParaRPr lang="en-US" dirty="0"/>
          </a:p>
        </p:txBody>
      </p:sp>
      <p:pic>
        <p:nvPicPr>
          <p:cNvPr id="4" name="Picture 3" descr="A statue of a person&#10;&#10;Description automatically generated">
            <a:extLst>
              <a:ext uri="{FF2B5EF4-FFF2-40B4-BE49-F238E27FC236}">
                <a16:creationId xmlns:a16="http://schemas.microsoft.com/office/drawing/2014/main" id="{4FB5C073-72B8-434D-899F-3846FADD1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" r="9295" b="1"/>
          <a:stretch/>
        </p:blipFill>
        <p:spPr>
          <a:xfrm>
            <a:off x="4648200" y="1200151"/>
            <a:ext cx="4038600" cy="33944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05096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B8113EB-8E2B-B64C-88A5-12CF67981DA3}"/>
              </a:ext>
            </a:extLst>
          </p:cNvPr>
          <p:cNvSpPr txBox="1">
            <a:spLocks/>
          </p:cNvSpPr>
          <p:nvPr/>
        </p:nvSpPr>
        <p:spPr>
          <a:xfrm>
            <a:off x="1050234" y="80058"/>
            <a:ext cx="6858000" cy="642938"/>
          </a:xfrm>
          <a:prstGeom prst="rect">
            <a:avLst/>
          </a:prstGeom>
        </p:spPr>
        <p:txBody>
          <a:bodyPr/>
          <a:lstStyle/>
          <a:p>
            <a:pPr algn="ctr" defTabSz="342900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Labs</a:t>
            </a:r>
            <a:endParaRPr lang="en-US" sz="2700" b="1" dirty="0">
              <a:solidFill>
                <a:srgbClr val="990014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117177-30E3-814D-AFC1-844BADBF09A5}"/>
              </a:ext>
            </a:extLst>
          </p:cNvPr>
          <p:cNvSpPr txBox="1"/>
          <p:nvPr/>
        </p:nvSpPr>
        <p:spPr>
          <a:xfrm>
            <a:off x="207256" y="1002089"/>
            <a:ext cx="872948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Clustering Part 1:  Exposome 				3.  Clustering COAD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Descriptive Stats							1. PCA Gene Expression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										2. PCA DNA methylation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K-means									3. Sparse CCA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CCA 										4. PCA concatenated data</a:t>
            </a:r>
          </a:p>
          <a:p>
            <a:pPr marL="257175" indent="-257175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Clustering Part 2:   Exposome + Proteome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CCA 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Characterizing canonical variables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CCA after covariate adjustment</a:t>
            </a:r>
          </a:p>
          <a:p>
            <a:pPr marL="714375" lvl="1" indent="-257175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14375" lvl="1" indent="-257175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05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29AF8FCE-48F1-1F47-93CD-C5A01B54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endParaRPr lang="en-US" altLang="en-US" sz="1500" dirty="0">
              <a:ea typeface="ＭＳ Ｐゴシック" panose="020B0600070205080204" pitchFamily="34" charset="-128"/>
            </a:endParaRPr>
          </a:p>
        </p:txBody>
      </p:sp>
      <p:sp>
        <p:nvSpPr>
          <p:cNvPr id="29699" name="Content Placeholder 12">
            <a:extLst>
              <a:ext uri="{FF2B5EF4-FFF2-40B4-BE49-F238E27FC236}">
                <a16:creationId xmlns:a16="http://schemas.microsoft.com/office/drawing/2014/main" id="{1DC36E97-5EBC-EF48-8FA7-2BE3570BE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0" y="1200150"/>
            <a:ext cx="3314700" cy="3737372"/>
          </a:xfrm>
        </p:spPr>
        <p:txBody>
          <a:bodyPr/>
          <a:lstStyle/>
          <a:p>
            <a:pPr marL="385763" indent="-385763">
              <a:lnSpc>
                <a:spcPct val="80000"/>
              </a:lnSpc>
              <a:buNone/>
            </a:pPr>
            <a:endParaRPr lang="en-US" altLang="en-US" sz="1800" b="1" i="1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r>
              <a:rPr lang="en-US" altLang="en-US" sz="1350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	</a:t>
            </a:r>
          </a:p>
          <a:p>
            <a:pPr marL="385763" indent="-385763">
              <a:lnSpc>
                <a:spcPct val="80000"/>
              </a:lnSpc>
              <a:buNone/>
            </a:pPr>
            <a:r>
              <a:rPr lang="en-US" altLang="en-US" sz="1350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		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r>
              <a:rPr lang="en-US" altLang="en-US" sz="1350" dirty="0">
                <a:ea typeface="ＭＳ Ｐゴシック" panose="020B0600070205080204" pitchFamily="34" charset="-128"/>
              </a:rPr>
              <a:t>                               </a:t>
            </a:r>
          </a:p>
          <a:p>
            <a:pPr marL="385763" indent="-385763">
              <a:lnSpc>
                <a:spcPct val="80000"/>
              </a:lnSpc>
              <a:buNone/>
            </a:pPr>
            <a:endParaRPr lang="en-US" altLang="en-US" sz="1350" dirty="0">
              <a:ea typeface="ＭＳ Ｐゴシック" panose="020B0600070205080204" pitchFamily="34" charset="-128"/>
            </a:endParaRPr>
          </a:p>
          <a:p>
            <a:pPr marL="385763" indent="-385763">
              <a:lnSpc>
                <a:spcPct val="80000"/>
              </a:lnSpc>
              <a:buNone/>
            </a:pPr>
            <a:r>
              <a:rPr lang="en-US" altLang="en-US" sz="1500" dirty="0">
                <a:ea typeface="ＭＳ Ｐゴシック" panose="020B0600070205080204" pitchFamily="34" charset="-128"/>
              </a:rPr>
              <a:t>		</a:t>
            </a:r>
          </a:p>
        </p:txBody>
      </p:sp>
      <p:pic>
        <p:nvPicPr>
          <p:cNvPr id="29701" name="Picture 15">
            <a:extLst>
              <a:ext uri="{FF2B5EF4-FFF2-40B4-BE49-F238E27FC236}">
                <a16:creationId xmlns:a16="http://schemas.microsoft.com/office/drawing/2014/main" id="{A7CE4ABA-935D-8242-A82F-C04323ACF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470" y="1298273"/>
            <a:ext cx="3507524" cy="244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9E51DD6-E3BD-0F4C-B940-9C0C1269ABB1}"/>
              </a:ext>
            </a:extLst>
          </p:cNvPr>
          <p:cNvGraphicFramePr>
            <a:graphicFrameLocks noGrp="1"/>
          </p:cNvGraphicFramePr>
          <p:nvPr/>
        </p:nvGraphicFramePr>
        <p:xfrm>
          <a:off x="5086350" y="2400300"/>
          <a:ext cx="2627710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164">
                  <a:extLst>
                    <a:ext uri="{9D8B030D-6E8A-4147-A177-3AD203B41FA5}">
                      <a16:colId xmlns:a16="http://schemas.microsoft.com/office/drawing/2014/main" val="4036124781"/>
                    </a:ext>
                  </a:extLst>
                </a:gridCol>
                <a:gridCol w="777786">
                  <a:extLst>
                    <a:ext uri="{9D8B030D-6E8A-4147-A177-3AD203B41FA5}">
                      <a16:colId xmlns:a16="http://schemas.microsoft.com/office/drawing/2014/main" val="1931798977"/>
                    </a:ext>
                  </a:extLst>
                </a:gridCol>
                <a:gridCol w="741760">
                  <a:extLst>
                    <a:ext uri="{9D8B030D-6E8A-4147-A177-3AD203B41FA5}">
                      <a16:colId xmlns:a16="http://schemas.microsoft.com/office/drawing/2014/main" val="654717315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 </a:t>
                      </a:r>
                      <a:r>
                        <a:rPr lang="en-US" sz="1400" dirty="0" err="1"/>
                        <a:t>hr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 </a:t>
                      </a:r>
                      <a:r>
                        <a:rPr lang="en-US" sz="1400" dirty="0" err="1"/>
                        <a:t>hr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3881874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err="1"/>
                        <a:t>siNS</a:t>
                      </a:r>
                      <a:r>
                        <a:rPr lang="en-US" sz="1400" dirty="0"/>
                        <a:t> (control)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0603965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err="1"/>
                        <a:t>siCBP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0966332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sip300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482310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F082F38-3915-CC4F-8547-7B3598E43ECF}"/>
              </a:ext>
            </a:extLst>
          </p:cNvPr>
          <p:cNvSpPr txBox="1"/>
          <p:nvPr/>
        </p:nvSpPr>
        <p:spPr>
          <a:xfrm>
            <a:off x="6030040" y="2019716"/>
            <a:ext cx="17110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After Androgen (DHT)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B538A1-01F0-CF40-A872-0778216E546E}"/>
              </a:ext>
            </a:extLst>
          </p:cNvPr>
          <p:cNvSpPr txBox="1"/>
          <p:nvPr/>
        </p:nvSpPr>
        <p:spPr>
          <a:xfrm>
            <a:off x="988470" y="3955337"/>
            <a:ext cx="11224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/>
              <a:t>Stallcup</a:t>
            </a:r>
            <a:r>
              <a:rPr lang="en-US" sz="1050" dirty="0"/>
              <a:t> Lab, USC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85941-FFC7-3F4C-AC94-6AB843BFF2A8}"/>
              </a:ext>
            </a:extLst>
          </p:cNvPr>
          <p:cNvSpPr txBox="1"/>
          <p:nvPr/>
        </p:nvSpPr>
        <p:spPr>
          <a:xfrm>
            <a:off x="347134" y="366330"/>
            <a:ext cx="681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Identify Androgen Regulated Genes</a:t>
            </a:r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AAB3F669-8049-AD46-A74E-B83914D8D193}"/>
              </a:ext>
            </a:extLst>
          </p:cNvPr>
          <p:cNvSpPr/>
          <p:nvPr/>
        </p:nvSpPr>
        <p:spPr>
          <a:xfrm rot="14445581">
            <a:off x="3334407" y="1450226"/>
            <a:ext cx="732234" cy="1335728"/>
          </a:xfrm>
          <a:prstGeom prst="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4CB6A6-7AD9-B54B-8C87-168097361CC2}"/>
              </a:ext>
            </a:extLst>
          </p:cNvPr>
          <p:cNvSpPr txBox="1"/>
          <p:nvPr/>
        </p:nvSpPr>
        <p:spPr>
          <a:xfrm>
            <a:off x="7029645" y="4203743"/>
            <a:ext cx="2004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GEO accession: GSE31873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A05137-092D-5348-8993-FA248248B494}"/>
              </a:ext>
            </a:extLst>
          </p:cNvPr>
          <p:cNvSpPr txBox="1"/>
          <p:nvPr/>
        </p:nvSpPr>
        <p:spPr>
          <a:xfrm>
            <a:off x="5018615" y="1644254"/>
            <a:ext cx="173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Expression</a:t>
            </a:r>
          </a:p>
        </p:txBody>
      </p:sp>
    </p:spTree>
    <p:extLst>
      <p:ext uri="{BB962C8B-B14F-4D97-AF65-F5344CB8AC3E}">
        <p14:creationId xmlns:p14="http://schemas.microsoft.com/office/powerpoint/2010/main" val="207522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08"/>
    </mc:Choice>
    <mc:Fallback xmlns="">
      <p:transition spd="slow" advTm="40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2C52A9C7-77A7-5043-A15C-D4D0A686F4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225" y="249913"/>
            <a:ext cx="1415772" cy="3151655"/>
          </a:xfrm>
          <a:prstGeom prst="rect">
            <a:avLst/>
          </a:prstGeom>
          <a:solidFill>
            <a:srgbClr val="7030A0"/>
          </a:solidFill>
          <a:ln w="9525">
            <a:solidFill>
              <a:srgbClr val="CCFFCC"/>
            </a:solidFill>
            <a:round/>
            <a:headEnd/>
            <a:tailEnd/>
          </a:ln>
        </p:spPr>
        <p:txBody>
          <a:bodyPr anchor="t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545DE-0D1B-984B-824E-D810D62965AA}"/>
              </a:ext>
            </a:extLst>
          </p:cNvPr>
          <p:cNvSpPr txBox="1"/>
          <p:nvPr/>
        </p:nvSpPr>
        <p:spPr>
          <a:xfrm>
            <a:off x="773225" y="3401568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samples</a:t>
            </a: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CE21F1BF-1220-2749-985E-EEFF8E2DC5B8}"/>
              </a:ext>
            </a:extLst>
          </p:cNvPr>
          <p:cNvSpPr/>
          <p:nvPr/>
        </p:nvSpPr>
        <p:spPr>
          <a:xfrm>
            <a:off x="2776480" y="366062"/>
            <a:ext cx="1545692" cy="859234"/>
          </a:xfrm>
          <a:prstGeom prst="chevro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2E8FF2-D897-6640-B109-DFDCCF2D1F4C}"/>
              </a:ext>
            </a:extLst>
          </p:cNvPr>
          <p:cNvGrpSpPr/>
          <p:nvPr/>
        </p:nvGrpSpPr>
        <p:grpSpPr>
          <a:xfrm>
            <a:off x="5067468" y="289805"/>
            <a:ext cx="1545692" cy="1411437"/>
            <a:chOff x="6433937" y="2381981"/>
            <a:chExt cx="1948063" cy="1624430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97121557-1EF0-B04B-98A1-5C95A617C265}"/>
                </a:ext>
              </a:extLst>
            </p:cNvPr>
            <p:cNvSpPr/>
            <p:nvPr/>
          </p:nvSpPr>
          <p:spPr>
            <a:xfrm>
              <a:off x="6433937" y="2381981"/>
              <a:ext cx="1948063" cy="1624430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38568C-353F-9F40-922D-0640B9CDE0D7}"/>
                </a:ext>
              </a:extLst>
            </p:cNvPr>
            <p:cNvSpPr txBox="1"/>
            <p:nvPr/>
          </p:nvSpPr>
          <p:spPr>
            <a:xfrm>
              <a:off x="6555631" y="3348335"/>
              <a:ext cx="10406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D(</a:t>
              </a:r>
              <a:r>
                <a:rPr lang="en-US" sz="2400" dirty="0" err="1">
                  <a:solidFill>
                    <a:schemeClr val="bg1"/>
                  </a:solidFill>
                </a:rPr>
                <a:t>a,b</a:t>
              </a:r>
              <a:r>
                <a:rPr lang="en-US" sz="2400" dirty="0">
                  <a:solidFill>
                    <a:schemeClr val="bg1"/>
                  </a:solidFill>
                </a:rPr>
                <a:t>)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592B0C7-BC74-3B40-86DD-A0A269D7DDFB}"/>
              </a:ext>
            </a:extLst>
          </p:cNvPr>
          <p:cNvSpPr txBox="1"/>
          <p:nvPr/>
        </p:nvSpPr>
        <p:spPr>
          <a:xfrm>
            <a:off x="5043827" y="1701242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n-1 dissimilarities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33304C-1E2E-A449-8E06-6D90EB9DDF36}"/>
              </a:ext>
            </a:extLst>
          </p:cNvPr>
          <p:cNvSpPr txBox="1"/>
          <p:nvPr/>
        </p:nvSpPr>
        <p:spPr>
          <a:xfrm rot="16200000">
            <a:off x="-51117" y="643434"/>
            <a:ext cx="123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B62EB6-B607-9047-8BED-EB04A6B25871}"/>
              </a:ext>
            </a:extLst>
          </p:cNvPr>
          <p:cNvSpPr txBox="1"/>
          <p:nvPr/>
        </p:nvSpPr>
        <p:spPr>
          <a:xfrm>
            <a:off x="2841440" y="1239577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Pairwise </a:t>
            </a:r>
          </a:p>
          <a:p>
            <a:r>
              <a:rPr lang="en-US" dirty="0"/>
              <a:t>Dissimilarity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BDC9D4-0B06-014C-B770-836A8B417FCF}"/>
              </a:ext>
            </a:extLst>
          </p:cNvPr>
          <p:cNvSpPr txBox="1"/>
          <p:nvPr/>
        </p:nvSpPr>
        <p:spPr>
          <a:xfrm>
            <a:off x="6391093" y="3158845"/>
            <a:ext cx="2186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Dissimilarity for QC:</a:t>
            </a:r>
          </a:p>
          <a:p>
            <a:pPr algn="r"/>
            <a:r>
              <a:rPr lang="en-US" dirty="0"/>
              <a:t>  Median 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(|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US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af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–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US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bf</a:t>
            </a:r>
            <a:r>
              <a:rPr lang="en-US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|)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9617AB-951A-384A-BD26-940E4C1FF5C1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F80F1B-B6DD-124C-B5C8-083691DFE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593" y="2056566"/>
            <a:ext cx="3043078" cy="30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0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0D76A-BC02-1C45-81A5-DF6B3C996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90014"/>
                </a:solidFill>
              </a:rPr>
              <a:t>Distance Metrics</a:t>
            </a:r>
            <a:endParaRPr lang="en-US" dirty="0"/>
          </a:p>
        </p:txBody>
      </p:sp>
      <p:sp>
        <p:nvSpPr>
          <p:cNvPr id="40" name="Isosceles Triangle 10">
            <a:extLst>
              <a:ext uri="{FF2B5EF4-FFF2-40B4-BE49-F238E27FC236}">
                <a16:creationId xmlns:a16="http://schemas.microsoft.com/office/drawing/2014/main" id="{661F21FF-5D1C-5048-8123-EA4280DCD7F7}"/>
              </a:ext>
            </a:extLst>
          </p:cNvPr>
          <p:cNvSpPr/>
          <p:nvPr/>
        </p:nvSpPr>
        <p:spPr>
          <a:xfrm>
            <a:off x="763136" y="1733259"/>
            <a:ext cx="3504248" cy="1447800"/>
          </a:xfrm>
          <a:prstGeom prst="triangle">
            <a:avLst>
              <a:gd name="adj" fmla="val 0"/>
            </a:avLst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272342C-4FF9-7340-B2FA-41C338F34C67}"/>
              </a:ext>
            </a:extLst>
          </p:cNvPr>
          <p:cNvSpPr txBox="1"/>
          <p:nvPr/>
        </p:nvSpPr>
        <p:spPr>
          <a:xfrm>
            <a:off x="324712" y="1210733"/>
            <a:ext cx="33214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>
                <a:latin typeface="+mj-lt"/>
                <a:ea typeface="+mn-ea"/>
              </a:rPr>
              <a:t>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4A4B7F-F5B9-144D-9ACB-690187793EBC}"/>
              </a:ext>
            </a:extLst>
          </p:cNvPr>
          <p:cNvSpPr txBox="1"/>
          <p:nvPr/>
        </p:nvSpPr>
        <p:spPr>
          <a:xfrm>
            <a:off x="4346884" y="2914858"/>
            <a:ext cx="34657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>
                <a:latin typeface="+mj-lt"/>
                <a:ea typeface="+mn-ea"/>
              </a:rPr>
              <a:t>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4E4AA8-1A9F-8542-8F17-E0026117865C}"/>
              </a:ext>
            </a:extLst>
          </p:cNvPr>
          <p:cNvSpPr txBox="1"/>
          <p:nvPr/>
        </p:nvSpPr>
        <p:spPr>
          <a:xfrm>
            <a:off x="304984" y="3076600"/>
            <a:ext cx="25519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 err="1">
                <a:latin typeface="+mj-lt"/>
                <a:ea typeface="+mn-ea"/>
              </a:rPr>
              <a:t>i</a:t>
            </a:r>
            <a:endParaRPr lang="en-US" sz="2400" dirty="0">
              <a:latin typeface="+mj-lt"/>
              <a:ea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CA114BB-30F0-FC48-99D7-411F962D9A8D}"/>
                  </a:ext>
                </a:extLst>
              </p:cNvPr>
              <p:cNvSpPr txBox="1"/>
              <p:nvPr/>
            </p:nvSpPr>
            <p:spPr>
              <a:xfrm>
                <a:off x="5397603" y="1687555"/>
                <a:ext cx="2957861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a,b</a:t>
                </a:r>
                <a:r>
                  <a:rPr lang="en-US" sz="2000" dirty="0"/>
                  <a:t>)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0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a,b</a:t>
                </a:r>
                <a:r>
                  <a:rPr lang="en-US" sz="2000" dirty="0"/>
                  <a:t>) = d(</a:t>
                </a:r>
                <a:r>
                  <a:rPr lang="en-US" sz="2000" dirty="0" err="1"/>
                  <a:t>b,a</a:t>
                </a:r>
                <a:r>
                  <a:rPr lang="en-US" sz="2000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a,a</a:t>
                </a:r>
                <a:r>
                  <a:rPr lang="en-US" sz="2000" dirty="0"/>
                  <a:t>) = 0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a,b</a:t>
                </a:r>
                <a:r>
                  <a:rPr lang="en-US" sz="2000" dirty="0"/>
                  <a:t>)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000" dirty="0"/>
                  <a:t> d(</a:t>
                </a:r>
                <a:r>
                  <a:rPr lang="en-US" sz="2000" dirty="0" err="1"/>
                  <a:t>a,i</a:t>
                </a:r>
                <a:r>
                  <a:rPr lang="en-US" sz="2000" dirty="0"/>
                  <a:t>) + d(</a:t>
                </a:r>
                <a:r>
                  <a:rPr lang="en-US" sz="2000" dirty="0" err="1"/>
                  <a:t>i,b</a:t>
                </a:r>
                <a:r>
                  <a:rPr lang="en-US" sz="2000" dirty="0"/>
                  <a:t>) </a:t>
                </a: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CA114BB-30F0-FC48-99D7-411F962D9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7603" y="1687555"/>
                <a:ext cx="2957861" cy="1323439"/>
              </a:xfrm>
              <a:prstGeom prst="rect">
                <a:avLst/>
              </a:prstGeom>
              <a:blipFill>
                <a:blip r:embed="rId2"/>
                <a:stretch>
                  <a:fillRect l="-1702" t="-1887" r="-851" b="-66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DF871FB-0708-074A-956C-A8C8BEBDCDF7}"/>
              </a:ext>
            </a:extLst>
          </p:cNvPr>
          <p:cNvCxnSpPr>
            <a:cxnSpLocks/>
          </p:cNvCxnSpPr>
          <p:nvPr/>
        </p:nvCxnSpPr>
        <p:spPr>
          <a:xfrm flipH="1" flipV="1">
            <a:off x="763136" y="1711511"/>
            <a:ext cx="3471840" cy="1469548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FA90EA2-F1BC-B240-AC8B-F10E67EE686D}"/>
              </a:ext>
            </a:extLst>
          </p:cNvPr>
          <p:cNvGrpSpPr/>
          <p:nvPr/>
        </p:nvGrpSpPr>
        <p:grpSpPr>
          <a:xfrm rot="5060739">
            <a:off x="594254" y="1711229"/>
            <a:ext cx="439629" cy="365125"/>
            <a:chOff x="7924800" y="4800600"/>
            <a:chExt cx="914216" cy="838200"/>
          </a:xfrm>
        </p:grpSpPr>
        <p:sp>
          <p:nvSpPr>
            <p:cNvPr id="47" name="Arc 46">
              <a:extLst>
                <a:ext uri="{FF2B5EF4-FFF2-40B4-BE49-F238E27FC236}">
                  <a16:creationId xmlns:a16="http://schemas.microsoft.com/office/drawing/2014/main" id="{E4334193-90E3-A640-A80E-03A535C638D8}"/>
                </a:ext>
              </a:extLst>
            </p:cNvPr>
            <p:cNvSpPr/>
            <p:nvPr/>
          </p:nvSpPr>
          <p:spPr>
            <a:xfrm rot="16200000">
              <a:off x="8000908" y="4800692"/>
              <a:ext cx="838200" cy="838016"/>
            </a:xfrm>
            <a:prstGeom prst="arc">
              <a:avLst>
                <a:gd name="adj1" fmla="val 16200000"/>
                <a:gd name="adj2" fmla="val 14669028"/>
              </a:avLst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4CFCB63B-90AE-7A42-90B2-7EB7C38BD6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24800" y="5257800"/>
              <a:ext cx="205408" cy="237158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9B1084B-595F-9A4B-9C04-562477B53D6C}"/>
              </a:ext>
            </a:extLst>
          </p:cNvPr>
          <p:cNvCxnSpPr>
            <a:cxnSpLocks/>
          </p:cNvCxnSpPr>
          <p:nvPr/>
        </p:nvCxnSpPr>
        <p:spPr>
          <a:xfrm>
            <a:off x="763136" y="1733259"/>
            <a:ext cx="0" cy="1447800"/>
          </a:xfrm>
          <a:prstGeom prst="line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D835677-2E62-A240-9093-A3E8401996B5}"/>
              </a:ext>
            </a:extLst>
          </p:cNvPr>
          <p:cNvCxnSpPr>
            <a:cxnSpLocks/>
          </p:cNvCxnSpPr>
          <p:nvPr/>
        </p:nvCxnSpPr>
        <p:spPr>
          <a:xfrm>
            <a:off x="769835" y="3181059"/>
            <a:ext cx="3504725" cy="0"/>
          </a:xfrm>
          <a:prstGeom prst="line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70E118D5-B976-8444-907D-74EC63E49B7B}"/>
              </a:ext>
            </a:extLst>
          </p:cNvPr>
          <p:cNvSpPr txBox="1"/>
          <p:nvPr/>
        </p:nvSpPr>
        <p:spPr>
          <a:xfrm>
            <a:off x="5396187" y="1249300"/>
            <a:ext cx="1453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4 Properties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6EF5AF9-A15D-0A4E-BF44-2A4A79780097}"/>
              </a:ext>
            </a:extLst>
          </p:cNvPr>
          <p:cNvSpPr/>
          <p:nvPr/>
        </p:nvSpPr>
        <p:spPr>
          <a:xfrm>
            <a:off x="838201" y="4583393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31F65E9-ACA0-5E41-BE55-77C70057438F}"/>
                  </a:ext>
                </a:extLst>
              </p:cNvPr>
              <p:cNvSpPr txBox="1"/>
              <p:nvPr/>
            </p:nvSpPr>
            <p:spPr>
              <a:xfrm>
                <a:off x="5216926" y="3527942"/>
                <a:ext cx="1811867" cy="957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𝑎𝑓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𝑏𝑓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31F65E9-ACA0-5E41-BE55-77C700574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6926" y="3527942"/>
                <a:ext cx="1811867" cy="957955"/>
              </a:xfrm>
              <a:prstGeom prst="rect">
                <a:avLst/>
              </a:prstGeom>
              <a:blipFill>
                <a:blip r:embed="rId3"/>
                <a:stretch>
                  <a:fillRect l="-27083" t="-68831" b="-115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C8B2B32-FD6A-B84B-840A-7E045B3C4A19}"/>
                  </a:ext>
                </a:extLst>
              </p:cNvPr>
              <p:cNvSpPr txBox="1"/>
              <p:nvPr/>
            </p:nvSpPr>
            <p:spPr>
              <a:xfrm>
                <a:off x="7388216" y="3646852"/>
                <a:ext cx="1583267" cy="7201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𝑎𝑓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𝑏𝑓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C8B2B32-FD6A-B84B-840A-7E045B3C4A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8216" y="3646852"/>
                <a:ext cx="1583267" cy="720134"/>
              </a:xfrm>
              <a:prstGeom prst="rect">
                <a:avLst/>
              </a:prstGeom>
              <a:blipFill>
                <a:blip r:embed="rId4"/>
                <a:stretch>
                  <a:fillRect l="-38889" t="-114035" b="-1701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TextBox 54">
            <a:extLst>
              <a:ext uri="{FF2B5EF4-FFF2-40B4-BE49-F238E27FC236}">
                <a16:creationId xmlns:a16="http://schemas.microsoft.com/office/drawing/2014/main" id="{3D6B5B55-C60A-C949-84D8-EF91B4981B6D}"/>
              </a:ext>
            </a:extLst>
          </p:cNvPr>
          <p:cNvSpPr txBox="1"/>
          <p:nvPr/>
        </p:nvSpPr>
        <p:spPr>
          <a:xfrm>
            <a:off x="5765800" y="4517106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Euclidean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C9AEEE0-929E-3E4C-8459-AB056A047D51}"/>
              </a:ext>
            </a:extLst>
          </p:cNvPr>
          <p:cNvSpPr txBox="1"/>
          <p:nvPr/>
        </p:nvSpPr>
        <p:spPr>
          <a:xfrm>
            <a:off x="7807104" y="4517106"/>
            <a:ext cx="997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Manhattan</a:t>
            </a:r>
          </a:p>
        </p:txBody>
      </p:sp>
    </p:spTree>
    <p:extLst>
      <p:ext uri="{BB962C8B-B14F-4D97-AF65-F5344CB8AC3E}">
        <p14:creationId xmlns:p14="http://schemas.microsoft.com/office/powerpoint/2010/main" val="1298630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uiExpand="1" build="allAtOnce"/>
      <p:bldP spid="52" grpId="0"/>
      <p:bldP spid="54" grpId="0"/>
      <p:bldP spid="55" grpId="0"/>
      <p:bldP spid="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4F72-354D-7E4F-8602-F8CF930CF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dirty="0">
                <a:solidFill>
                  <a:srgbClr val="990014"/>
                </a:solidFill>
              </a:rPr>
              <a:t>Dissimilarity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6FE416A8-7721-F044-A9E2-C17913FBD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487" y="1047086"/>
            <a:ext cx="3789513" cy="1703387"/>
          </a:xfrm>
        </p:spPr>
        <p:txBody>
          <a:bodyPr/>
          <a:lstStyle/>
          <a:p>
            <a:pPr marL="857250" lvl="1" indent="-457200">
              <a:buFont typeface="Calibri" panose="020F0502020204030204" pitchFamily="34" charset="0"/>
              <a:buAutoNum type="arabicPeriod"/>
            </a:pPr>
            <a:endParaRPr lang="en-US" altLang="en-US" sz="2000" dirty="0">
              <a:solidFill>
                <a:schemeClr val="bg1">
                  <a:lumMod val="75000"/>
                </a:schemeClr>
              </a:solidFill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   Examples: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	</a:t>
            </a:r>
            <a:r>
              <a:rPr lang="en-US" altLang="en-US" sz="2400" b="1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</a:rPr>
              <a:t> 	</a:t>
            </a:r>
            <a:endParaRPr lang="en-US" altLang="en-US" sz="2400" dirty="0">
              <a:solidFill>
                <a:schemeClr val="bg1">
                  <a:lumMod val="75000"/>
                </a:schemeClr>
              </a:solidFill>
              <a:ea typeface="ＭＳ Ｐゴシック" panose="020B0600070205080204" pitchFamily="34" charset="-128"/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altLang="en-US" sz="2000" dirty="0">
                <a:ea typeface="ＭＳ Ｐゴシック" panose="020B0600070205080204" pitchFamily="34" charset="-128"/>
              </a:rPr>
              <a:t>1 – 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cor</a:t>
            </a:r>
            <a:r>
              <a:rPr lang="en-US" altLang="en-US" sz="2000" dirty="0">
                <a:ea typeface="ＭＳ Ｐゴシック" panose="020B0600070205080204" pitchFamily="34" charset="-128"/>
              </a:rPr>
              <a:t>(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a,b</a:t>
            </a:r>
            <a:r>
              <a:rPr lang="en-US" altLang="en-US" sz="2000" dirty="0">
                <a:ea typeface="ＭＳ Ｐゴシック" panose="020B0600070205080204" pitchFamily="34" charset="-128"/>
              </a:rPr>
              <a:t>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en-US" sz="2000" dirty="0">
                <a:ea typeface="ＭＳ Ｐゴシック" panose="020B0600070205080204" pitchFamily="34" charset="-128"/>
              </a:rPr>
              <a:t>1 – abs(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cor</a:t>
            </a:r>
            <a:r>
              <a:rPr lang="en-US" altLang="en-US" sz="2000" dirty="0">
                <a:ea typeface="ＭＳ Ｐゴシック" panose="020B0600070205080204" pitchFamily="34" charset="-128"/>
              </a:rPr>
              <a:t>(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a,b</a:t>
            </a:r>
            <a:r>
              <a:rPr lang="en-US" altLang="en-US" sz="2000" dirty="0">
                <a:ea typeface="ＭＳ Ｐゴシック" panose="020B0600070205080204" pitchFamily="34" charset="-128"/>
              </a:rPr>
              <a:t>))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>
              <a:buNone/>
            </a:pPr>
            <a:r>
              <a:rPr lang="en-US" altLang="en-US" sz="2400" b="1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   </a:t>
            </a:r>
            <a:endParaRPr lang="en-US" altLang="en-US" sz="2400" b="1" dirty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	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 </a:t>
            </a:r>
            <a:endParaRPr lang="en-US" altLang="en-US" sz="2400" dirty="0">
              <a:latin typeface="Arial" panose="020B0604020202020204" pitchFamily="34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 </a:t>
            </a:r>
            <a:endParaRPr lang="en-US" altLang="en-US" sz="2400" dirty="0">
              <a:latin typeface="Arial" panose="020B0604020202020204" pitchFamily="34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24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81C26-5CA7-4E46-8ECB-2D21D1C2279B}"/>
              </a:ext>
            </a:extLst>
          </p:cNvPr>
          <p:cNvSpPr txBox="1"/>
          <p:nvPr/>
        </p:nvSpPr>
        <p:spPr>
          <a:xfrm>
            <a:off x="5505561" y="1423034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Pairwise correlation = 0.7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DBE27-1367-8F41-8BC7-363ECA9CD799}"/>
                  </a:ext>
                </a:extLst>
              </p:cNvPr>
              <p:cNvSpPr txBox="1"/>
              <p:nvPr/>
            </p:nvSpPr>
            <p:spPr>
              <a:xfrm>
                <a:off x="933493" y="3306635"/>
                <a:ext cx="3305713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a,b</a:t>
                </a:r>
                <a:r>
                  <a:rPr lang="en-US" sz="2000" dirty="0"/>
                  <a:t>)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0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a,b</a:t>
                </a:r>
                <a:r>
                  <a:rPr lang="en-US" sz="2000" dirty="0"/>
                  <a:t>) = D(</a:t>
                </a:r>
                <a:r>
                  <a:rPr lang="en-US" sz="2000" dirty="0" err="1"/>
                  <a:t>b,a</a:t>
                </a:r>
                <a:r>
                  <a:rPr lang="en-US" sz="2000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D(</a:t>
                </a:r>
                <a:r>
                  <a:rPr lang="en-US" sz="2000" dirty="0" err="1"/>
                  <a:t>a,a</a:t>
                </a:r>
                <a:r>
                  <a:rPr lang="en-US" sz="2000" dirty="0"/>
                  <a:t>) = 0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>
                    <a:solidFill>
                      <a:schemeClr val="bg1">
                        <a:lumMod val="75000"/>
                      </a:schemeClr>
                    </a:solidFill>
                  </a:rPr>
                  <a:t>D(</a:t>
                </a:r>
                <a:r>
                  <a:rPr lang="en-US" sz="2000" dirty="0" err="1">
                    <a:solidFill>
                      <a:schemeClr val="bg1">
                        <a:lumMod val="75000"/>
                      </a:schemeClr>
                    </a:solidFill>
                  </a:rPr>
                  <a:t>a,b</a:t>
                </a:r>
                <a:r>
                  <a:rPr lang="en-US" sz="2000" dirty="0">
                    <a:solidFill>
                      <a:schemeClr val="bg1">
                        <a:lumMod val="75000"/>
                      </a:schemeClr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2000" dirty="0">
                    <a:solidFill>
                      <a:schemeClr val="bg1">
                        <a:lumMod val="75000"/>
                      </a:schemeClr>
                    </a:solidFill>
                  </a:rPr>
                  <a:t> D(</a:t>
                </a:r>
                <a:r>
                  <a:rPr lang="en-US" sz="2000" dirty="0" err="1">
                    <a:solidFill>
                      <a:schemeClr val="bg1">
                        <a:lumMod val="75000"/>
                      </a:schemeClr>
                    </a:solidFill>
                  </a:rPr>
                  <a:t>a,i</a:t>
                </a:r>
                <a:r>
                  <a:rPr lang="en-US" sz="2000" dirty="0">
                    <a:solidFill>
                      <a:schemeClr val="bg1">
                        <a:lumMod val="75000"/>
                      </a:schemeClr>
                    </a:solidFill>
                  </a:rPr>
                  <a:t>) + D(</a:t>
                </a:r>
                <a:r>
                  <a:rPr lang="en-US" sz="2000" dirty="0" err="1">
                    <a:solidFill>
                      <a:schemeClr val="bg1">
                        <a:lumMod val="75000"/>
                      </a:schemeClr>
                    </a:solidFill>
                  </a:rPr>
                  <a:t>i,b</a:t>
                </a:r>
                <a:r>
                  <a:rPr lang="en-US" sz="2000" dirty="0">
                    <a:solidFill>
                      <a:schemeClr val="bg1">
                        <a:lumMod val="75000"/>
                      </a:schemeClr>
                    </a:solidFill>
                  </a:rPr>
                  <a:t>)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DBE27-1367-8F41-8BC7-363ECA9CD7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493" y="3306635"/>
                <a:ext cx="3305713" cy="1323439"/>
              </a:xfrm>
              <a:prstGeom prst="rect">
                <a:avLst/>
              </a:prstGeom>
              <a:blipFill>
                <a:blip r:embed="rId3"/>
                <a:stretch>
                  <a:fillRect l="-1916" t="-2857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4E44B9B-4049-2C4C-A63E-AD244646504D}"/>
              </a:ext>
            </a:extLst>
          </p:cNvPr>
          <p:cNvSpPr txBox="1"/>
          <p:nvPr/>
        </p:nvSpPr>
        <p:spPr>
          <a:xfrm>
            <a:off x="933493" y="2903102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3 Properties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0D9BD-251F-344B-999B-8A83F92258B4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75BF87-5B65-CD4A-9C76-DB454AA0E2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4194" y="1688041"/>
            <a:ext cx="3969536" cy="324948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A51C7F-ADE5-7244-BA56-D86D75A7218E}"/>
              </a:ext>
            </a:extLst>
          </p:cNvPr>
          <p:cNvCxnSpPr/>
          <p:nvPr/>
        </p:nvCxnSpPr>
        <p:spPr>
          <a:xfrm>
            <a:off x="1041400" y="4428067"/>
            <a:ext cx="2836333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44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/>
      <p:bldP spid="7" grpId="1" build="allAtOnce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27B9EE-1019-1B46-AB1C-0CB26BB24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1152821"/>
            <a:ext cx="2702052" cy="30635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</a:pPr>
            <a:r>
              <a:rPr lang="en-US" alt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Visualize Biological Patterns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E5E2D3D-B775-7945-8314-1E7E20BDE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59203" y="995000"/>
            <a:ext cx="4844530" cy="33792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228600" eaLnBrk="1" hangingPunct="1">
              <a:lnSpc>
                <a:spcPct val="90000"/>
              </a:lnSpc>
            </a:pPr>
            <a:r>
              <a:rPr lang="en-US" altLang="en-US" sz="1700" b="1" dirty="0">
                <a:ea typeface="+mn-ea"/>
                <a:cs typeface="+mn-cs"/>
              </a:rPr>
              <a:t>Dimension Reduction Techniques</a:t>
            </a:r>
            <a:endParaRPr lang="en-US" altLang="en-US" sz="1700" dirty="0">
              <a:ea typeface="+mn-ea"/>
              <a:cs typeface="+mn-cs"/>
            </a:endParaRPr>
          </a:p>
          <a:p>
            <a:pPr marL="457200" indent="-228600" eaLnBrk="1" hangingPunct="1">
              <a:lnSpc>
                <a:spcPct val="90000"/>
              </a:lnSpc>
            </a:pPr>
            <a:r>
              <a:rPr lang="en-US" altLang="en-US" sz="1700" dirty="0">
                <a:ea typeface="+mn-ea"/>
                <a:cs typeface="+mn-cs"/>
              </a:rPr>
              <a:t>Principal Components Analysis</a:t>
            </a:r>
          </a:p>
          <a:p>
            <a:pPr marL="457200" indent="-228600" eaLnBrk="1" hangingPunct="1">
              <a:lnSpc>
                <a:spcPct val="90000"/>
              </a:lnSpc>
            </a:pPr>
            <a:r>
              <a:rPr lang="en-US" altLang="en-US" sz="1700" dirty="0">
                <a:cs typeface="+mn-cs"/>
              </a:rPr>
              <a:t>Canonical Correlation Analysis (2 data sets)</a:t>
            </a:r>
            <a:endParaRPr lang="en-US" altLang="en-US" sz="1700" dirty="0">
              <a:ea typeface="+mn-ea"/>
              <a:cs typeface="+mn-cs"/>
            </a:endParaRPr>
          </a:p>
          <a:p>
            <a:pPr indent="-228600" eaLnBrk="1" hangingPunct="1">
              <a:lnSpc>
                <a:spcPct val="90000"/>
              </a:lnSpc>
            </a:pPr>
            <a:endParaRPr lang="en-US" altLang="en-US" sz="1700" dirty="0">
              <a:ea typeface="+mn-ea"/>
              <a:cs typeface="+mn-cs"/>
            </a:endParaRPr>
          </a:p>
          <a:p>
            <a:pPr marL="114300" indent="-228600" eaLnBrk="1" hangingPunct="1">
              <a:lnSpc>
                <a:spcPct val="90000"/>
              </a:lnSpc>
            </a:pPr>
            <a:r>
              <a:rPr lang="en-US" altLang="en-US" sz="1700" b="1" dirty="0">
                <a:ea typeface="+mn-ea"/>
                <a:cs typeface="+mn-cs"/>
              </a:rPr>
              <a:t>Cluster Analysis</a:t>
            </a:r>
          </a:p>
          <a:p>
            <a:pPr indent="-228600" eaLnBrk="1" hangingPunct="1">
              <a:lnSpc>
                <a:spcPct val="90000"/>
              </a:lnSpc>
            </a:pPr>
            <a:r>
              <a:rPr lang="en-US" altLang="en-US" sz="1700" dirty="0">
                <a:ea typeface="+mn-ea"/>
                <a:cs typeface="+mn-cs"/>
              </a:rPr>
              <a:t>Hierarchical cluster analysis</a:t>
            </a:r>
          </a:p>
          <a:p>
            <a:pPr indent="-228600" eaLnBrk="1" hangingPunct="1">
              <a:lnSpc>
                <a:spcPct val="90000"/>
              </a:lnSpc>
            </a:pPr>
            <a:r>
              <a:rPr lang="en-US" altLang="en-US" sz="1700" dirty="0">
                <a:ea typeface="+mn-ea"/>
                <a:cs typeface="+mn-cs"/>
              </a:rPr>
              <a:t>Partitioning Methods</a:t>
            </a:r>
            <a:endParaRPr lang="en-US" altLang="en-US" sz="1700" b="1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427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F3DC-8C13-EB46-A2A3-88A00EFD3395}"/>
              </a:ext>
            </a:extLst>
          </p:cNvPr>
          <p:cNvSpPr txBox="1">
            <a:spLocks/>
          </p:cNvSpPr>
          <p:nvPr/>
        </p:nvSpPr>
        <p:spPr>
          <a:xfrm>
            <a:off x="1" y="18963"/>
            <a:ext cx="48514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ea typeface="ＭＳ Ｐゴシック" panose="020B0600070205080204" pitchFamily="34" charset="-128"/>
              </a:rPr>
              <a:t>Dimension Reduction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0F173C8-47EA-594E-B940-C2E093F796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8490" y="933450"/>
            <a:ext cx="1752600" cy="3276600"/>
          </a:xfrm>
          <a:prstGeom prst="rect">
            <a:avLst/>
          </a:prstGeom>
          <a:solidFill>
            <a:srgbClr val="7030A0"/>
          </a:solidFill>
          <a:ln w="9525">
            <a:solidFill>
              <a:srgbClr val="CCFFCC"/>
            </a:solidFill>
            <a:round/>
            <a:headEnd/>
            <a:tailEnd/>
          </a:ln>
        </p:spPr>
        <p:txBody>
          <a:bodyPr anchor="t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Data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3D7AB774-272F-0C4E-A33E-DBDC17222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038" y="571500"/>
            <a:ext cx="5229923" cy="3451424"/>
          </a:xfrm>
          <a:prstGeom prst="rect">
            <a:avLst/>
          </a:prstGeom>
        </p:spPr>
      </p:pic>
      <p:sp>
        <p:nvSpPr>
          <p:cNvPr id="6" name="Chevron 5">
            <a:extLst>
              <a:ext uri="{FF2B5EF4-FFF2-40B4-BE49-F238E27FC236}">
                <a16:creationId xmlns:a16="http://schemas.microsoft.com/office/drawing/2014/main" id="{262DDBE0-688A-9A4C-A86D-5AD7D391DF2D}"/>
              </a:ext>
            </a:extLst>
          </p:cNvPr>
          <p:cNvSpPr/>
          <p:nvPr/>
        </p:nvSpPr>
        <p:spPr>
          <a:xfrm>
            <a:off x="3196539" y="1472184"/>
            <a:ext cx="484632" cy="484632"/>
          </a:xfrm>
          <a:prstGeom prst="chevron">
            <a:avLst/>
          </a:prstGeom>
          <a:solidFill>
            <a:schemeClr val="accent3">
              <a:lumMod val="7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CBACCC-A880-664A-BEB8-EDA5954CA8D5}"/>
              </a:ext>
            </a:extLst>
          </p:cNvPr>
          <p:cNvSpPr/>
          <p:nvPr/>
        </p:nvSpPr>
        <p:spPr>
          <a:xfrm>
            <a:off x="3438855" y="3723926"/>
            <a:ext cx="39624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eaLnBrk="1" hangingPunct="1">
              <a:lnSpc>
                <a:spcPct val="90000"/>
              </a:lnSpc>
            </a:pPr>
            <a:r>
              <a:rPr lang="en-US" altLang="en-US" dirty="0"/>
              <a:t>Principal Components Analysis</a:t>
            </a:r>
          </a:p>
        </p:txBody>
      </p:sp>
    </p:spTree>
    <p:extLst>
      <p:ext uri="{BB962C8B-B14F-4D97-AF65-F5344CB8AC3E}">
        <p14:creationId xmlns:p14="http://schemas.microsoft.com/office/powerpoint/2010/main" val="10641445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9|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9|16.7|17.1|18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9|14.2|8.8|9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11.7|4.4|16.4|3.7|8.3|5.6|7.7|2.5|4.4|8.2|4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|6.9|3.4|13.9|25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|4.8|8.9|3.2|7.7|5.2|17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3|24.9|10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1|8.9|24.5|52.9|13|9.6|8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5|9.6|22.1|34.4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44857</TotalTime>
  <Words>2719</Words>
  <Application>Microsoft Macintosh PowerPoint</Application>
  <PresentationFormat>On-screen Show (16:9)</PresentationFormat>
  <Paragraphs>489</Paragraphs>
  <Slides>37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Symbol</vt:lpstr>
      <vt:lpstr>Times New Roman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Distance Metrics</vt:lpstr>
      <vt:lpstr>Dissimilarity</vt:lpstr>
      <vt:lpstr>Visualize Biological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Hierarchical Clustering and  Partitioning 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Pick # of clusters: Silhouette width</vt:lpstr>
      <vt:lpstr>Visualizing the K-means result (k=4)</vt:lpstr>
      <vt:lpstr>PowerPoint Presentation</vt:lpstr>
      <vt:lpstr>Summary</vt:lpstr>
      <vt:lpstr>Approaches for Integrating Data</vt:lpstr>
      <vt:lpstr>PowerPoint Presentation</vt:lpstr>
      <vt:lpstr>Canonical Correlation Analysis (CCA)</vt:lpstr>
      <vt:lpstr>CCA</vt:lpstr>
      <vt:lpstr> CCA   </vt:lpstr>
      <vt:lpstr>CCA: adjust for cohort</vt:lpstr>
      <vt:lpstr> Sparse CCA   (sCCA)  </vt:lpstr>
      <vt:lpstr>sCCA   </vt:lpstr>
      <vt:lpstr>Summary</vt:lpstr>
      <vt:lpstr>PowerPoint Presentation</vt:lpstr>
      <vt:lpstr>PowerPoint Presentation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Kimberly Siegmund</cp:lastModifiedBy>
  <cp:revision>1503</cp:revision>
  <dcterms:created xsi:type="dcterms:W3CDTF">2017-08-10T22:08:10Z</dcterms:created>
  <dcterms:modified xsi:type="dcterms:W3CDTF">2023-05-30T23:18:17Z</dcterms:modified>
</cp:coreProperties>
</file>

<file path=docProps/thumbnail.jpeg>
</file>